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5"/>
  </p:notesMasterIdLst>
  <p:handoutMasterIdLst>
    <p:handoutMasterId r:id="rId36"/>
  </p:handout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</p:sldIdLst>
  <p:sldSz cx="10080625" cy="5670550"/>
  <p:notesSz cx="7772400" cy="100584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235"/>
    <p:restoredTop sz="94560"/>
  </p:normalViewPr>
  <p:slideViewPr>
    <p:cSldViewPr snapToGrid="0" snapToObjects="1">
      <p:cViewPr varScale="1">
        <p:scale>
          <a:sx n="113" d="100"/>
          <a:sy n="113" d="100"/>
        </p:scale>
        <p:origin x="90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D35C44E6-91E7-3A41-9114-20C194F7BA53}"/>
              </a:ext>
            </a:extLst>
          </p:cNvPr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3372840" cy="50256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anchorCtr="0" compatLnSpc="0">
            <a:spAutoFit/>
          </a:bodyPr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endParaRPr lang="en-US" sz="1400" b="0" i="0" u="none" strike="noStrike" kern="1200" cap="none">
              <a:ln>
                <a:noFill/>
              </a:ln>
              <a:latin typeface="Liberation Sans" pitchFamily="18"/>
              <a:ea typeface="Microsoft YaHei" pitchFamily="2"/>
              <a:cs typeface="Mangal" pitchFamily="2"/>
            </a:endParaRP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FD8E0CEA-18C5-804A-A360-23C8F73AFCEF}"/>
              </a:ext>
            </a:extLst>
          </p:cNvPr>
          <p:cNvSpPr txBox="1">
            <a:spLocks noGrp="1"/>
          </p:cNvSpPr>
          <p:nvPr>
            <p:ph type="dt" sz="quarter" idx="1"/>
          </p:nvPr>
        </p:nvSpPr>
        <p:spPr>
          <a:xfrm>
            <a:off x="4399200" y="0"/>
            <a:ext cx="3372840" cy="50256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anchorCtr="0" compatLnSpc="0">
            <a:spAutoFit/>
          </a:bodyPr>
          <a:lstStyle/>
          <a:p>
            <a:pPr marL="0" marR="0" lvl="0" indent="0" algn="r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endParaRPr lang="en-US" sz="1400" b="0" i="0" u="none" strike="noStrike" kern="1200" cap="none">
              <a:ln>
                <a:noFill/>
              </a:ln>
              <a:latin typeface="Liberation Sans" pitchFamily="18"/>
              <a:ea typeface="Microsoft YaHei" pitchFamily="2"/>
              <a:cs typeface="Mangal" pitchFamily="2"/>
            </a:endParaRP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337D7172-E595-C84F-B909-DD22775B6EBE}"/>
              </a:ext>
            </a:extLst>
          </p:cNvPr>
          <p:cNvSpPr txBox="1">
            <a:spLocks noGrp="1"/>
          </p:cNvSpPr>
          <p:nvPr>
            <p:ph type="ftr" sz="quarter" idx="2"/>
          </p:nvPr>
        </p:nvSpPr>
        <p:spPr>
          <a:xfrm>
            <a:off x="0" y="9555480"/>
            <a:ext cx="3372840" cy="50256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anchor="b" anchorCtr="0" compatLnSpc="0">
            <a:spAutoFit/>
          </a:bodyPr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endParaRPr lang="en-US" sz="1400" b="0" i="0" u="none" strike="noStrike" kern="1200" cap="none">
              <a:ln>
                <a:noFill/>
              </a:ln>
              <a:latin typeface="Liberation Sans" pitchFamily="18"/>
              <a:ea typeface="Microsoft YaHei" pitchFamily="2"/>
              <a:cs typeface="Mangal" pitchFamily="2"/>
            </a:endParaRP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5C124E91-033E-8A4C-9D62-CF126AE6AFDA}"/>
              </a:ext>
            </a:extLst>
          </p:cNvPr>
          <p:cNvSpPr txBox="1">
            <a:spLocks noGrp="1"/>
          </p:cNvSpPr>
          <p:nvPr>
            <p:ph type="sldNum" sz="quarter" idx="3"/>
          </p:nvPr>
        </p:nvSpPr>
        <p:spPr>
          <a:xfrm>
            <a:off x="4399200" y="9555480"/>
            <a:ext cx="3372840" cy="50256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anchor="b" anchorCtr="0" compatLnSpc="0">
            <a:spAutoFit/>
          </a:bodyPr>
          <a:lstStyle/>
          <a:p>
            <a:pPr marL="0" marR="0" lvl="0" indent="0" algn="r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fld id="{3A8F89AB-573F-5348-93B8-8B74AF70547E}" type="slidenum">
              <a:t>‹N°›</a:t>
            </a:fld>
            <a:endParaRPr lang="en-US" sz="1400" b="0" i="0" u="none" strike="noStrike" kern="1200" cap="none">
              <a:ln>
                <a:noFill/>
              </a:ln>
              <a:latin typeface="Liberation Sans" pitchFamily="18"/>
              <a:ea typeface="Microsoft YaHei" pitchFamily="2"/>
              <a:cs typeface="Mangal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291796641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C5AF4B20-B46C-6543-92A3-963D1F18D32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533520" y="764280"/>
            <a:ext cx="6704640" cy="3771360"/>
          </a:xfrm>
          <a:prstGeom prst="rect">
            <a:avLst/>
          </a:prstGeom>
          <a:noFill/>
          <a:ln>
            <a:noFill/>
            <a:prstDash val="solid"/>
          </a:ln>
        </p:spPr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BC61C6B4-8DDD-DE4D-8832-52D6AC78250F}"/>
              </a:ext>
            </a:extLst>
          </p:cNvPr>
          <p:cNvSpPr txBox="1">
            <a:spLocks noGrp="1"/>
          </p:cNvSpPr>
          <p:nvPr>
            <p:ph type="body" sz="quarter" idx="3"/>
          </p:nvPr>
        </p:nvSpPr>
        <p:spPr>
          <a:xfrm>
            <a:off x="777239" y="4777560"/>
            <a:ext cx="6217560" cy="452592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" name="Espace réservé de l'en-tête 3">
            <a:extLst>
              <a:ext uri="{FF2B5EF4-FFF2-40B4-BE49-F238E27FC236}">
                <a16:creationId xmlns:a16="http://schemas.microsoft.com/office/drawing/2014/main" id="{A5668153-C249-B346-A747-52EF1ACE2535}"/>
              </a:ext>
            </a:extLst>
          </p:cNvPr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3372840" cy="5025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Ctr="0">
            <a:spAutoFit/>
          </a:bodyPr>
          <a:lstStyle>
            <a:lvl1pPr lvl="0" hangingPunct="0">
              <a:buNone/>
              <a:tabLst/>
              <a:defRPr lang="en-US" sz="1400" kern="1200">
                <a:latin typeface="Liberation Serif" pitchFamily="18"/>
                <a:ea typeface="Segoe UI" pitchFamily="2"/>
                <a:cs typeface="Tahoma" pitchFamily="2"/>
              </a:defRPr>
            </a:lvl1pPr>
          </a:lstStyle>
          <a:p>
            <a:pPr lvl="0"/>
            <a:endParaRPr lang="en-US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942163C8-B605-A04F-AFC5-E2E33FA412B0}"/>
              </a:ext>
            </a:extLst>
          </p:cNvPr>
          <p:cNvSpPr txBox="1">
            <a:spLocks noGrp="1"/>
          </p:cNvSpPr>
          <p:nvPr>
            <p:ph type="dt" idx="1"/>
          </p:nvPr>
        </p:nvSpPr>
        <p:spPr>
          <a:xfrm>
            <a:off x="4399200" y="0"/>
            <a:ext cx="3372840" cy="5025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Ctr="0">
            <a:spAutoFit/>
          </a:bodyPr>
          <a:lstStyle>
            <a:lvl1pPr lvl="0" algn="r" hangingPunct="0">
              <a:buNone/>
              <a:tabLst/>
              <a:defRPr lang="en-US" sz="1400" kern="1200">
                <a:latin typeface="Liberation Serif" pitchFamily="18"/>
                <a:ea typeface="Segoe UI" pitchFamily="2"/>
                <a:cs typeface="Tahoma" pitchFamily="2"/>
              </a:defRPr>
            </a:lvl1pPr>
          </a:lstStyle>
          <a:p>
            <a:pPr lvl="0"/>
            <a:endParaRPr lang="en-US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6CF7E5A4-16C6-D243-914C-E68F5DA7FBC8}"/>
              </a:ext>
            </a:extLst>
          </p:cNvPr>
          <p:cNvSpPr txBox="1">
            <a:spLocks noGrp="1"/>
          </p:cNvSpPr>
          <p:nvPr>
            <p:ph type="ftr" sz="quarter" idx="4"/>
          </p:nvPr>
        </p:nvSpPr>
        <p:spPr>
          <a:xfrm>
            <a:off x="0" y="9555480"/>
            <a:ext cx="3372840" cy="5025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 anchorCtr="0">
            <a:spAutoFit/>
          </a:bodyPr>
          <a:lstStyle>
            <a:lvl1pPr lvl="0" hangingPunct="0">
              <a:buNone/>
              <a:tabLst/>
              <a:defRPr lang="en-US" sz="1400" kern="1200">
                <a:latin typeface="Liberation Serif" pitchFamily="18"/>
                <a:ea typeface="Segoe UI" pitchFamily="2"/>
                <a:cs typeface="Tahoma" pitchFamily="2"/>
              </a:defRPr>
            </a:lvl1pPr>
          </a:lstStyle>
          <a:p>
            <a:pPr lvl="0"/>
            <a:endParaRPr lang="en-US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6F1E2210-64CF-E94D-BD5E-111112461EBA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xfrm>
            <a:off x="4399200" y="9555480"/>
            <a:ext cx="3372840" cy="5025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 anchorCtr="0">
            <a:spAutoFit/>
          </a:bodyPr>
          <a:lstStyle>
            <a:lvl1pPr lvl="0" algn="r" hangingPunct="0">
              <a:buNone/>
              <a:tabLst/>
              <a:defRPr lang="en-US" sz="1400" kern="1200">
                <a:latin typeface="Liberation Serif" pitchFamily="18"/>
                <a:ea typeface="Segoe UI" pitchFamily="2"/>
                <a:cs typeface="Tahoma" pitchFamily="2"/>
              </a:defRPr>
            </a:lvl1pPr>
          </a:lstStyle>
          <a:p>
            <a:pPr lvl="0"/>
            <a:fld id="{DBC54234-641B-C14C-9BEA-5E12245AA583}" type="slidenum"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7258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216000" marR="0" indent="-216000" hangingPunct="0">
      <a:tabLst/>
      <a:defRPr lang="en-US" sz="2000" b="0" i="0" u="none" strike="noStrike" kern="1200" cap="none">
        <a:ln>
          <a:noFill/>
        </a:ln>
        <a:highlight>
          <a:scrgbClr r="0" g="0" b="0">
            <a:alpha val="0"/>
          </a:scrgbClr>
        </a:highlight>
        <a:latin typeface="Liberation Sans" pitchFamily="18"/>
        <a:ea typeface="Microsoft YaHei" pitchFamily="2"/>
        <a:cs typeface="Mangal" pitchFamily="2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36973FCC-FA52-D545-BFB7-A054E78D8A1E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spAutoFit/>
          </a:bodyPr>
          <a:lstStyle/>
          <a:p>
            <a:pPr lvl="0"/>
            <a:fld id="{15C65A95-0632-C84E-8BBC-19D113B3EC74}" type="slidenum">
              <a:t>1</a:t>
            </a:fld>
            <a:endParaRPr lang="en-US"/>
          </a:p>
        </p:txBody>
      </p:sp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B8EBF881-BAA1-DF40-9F61-7EF372321CFA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533400" y="763588"/>
            <a:ext cx="6704013" cy="3771900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2509885E-9D78-434A-8BB3-21B1C4BE620C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A6122071-1678-9740-BC26-713E594890AB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spAutoFit/>
          </a:bodyPr>
          <a:lstStyle/>
          <a:p>
            <a:pPr lvl="0"/>
            <a:fld id="{70BB5F76-BD55-7540-90B4-C46901D09297}" type="slidenum">
              <a:t>10</a:t>
            </a:fld>
            <a:endParaRPr lang="en-US"/>
          </a:p>
        </p:txBody>
      </p:sp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70477AEF-F4E9-F84D-A5A6-10DE277D0F0B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533400" y="763588"/>
            <a:ext cx="6704013" cy="3771900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E37B4E65-5199-EC44-B6D9-68B764E3242B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80D9B6AA-9AE4-3245-8691-BAF218AB18BE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spAutoFit/>
          </a:bodyPr>
          <a:lstStyle/>
          <a:p>
            <a:pPr lvl="0"/>
            <a:fld id="{4845822C-7B1B-294D-8D03-B8A4461206B9}" type="slidenum">
              <a:t>11</a:t>
            </a:fld>
            <a:endParaRPr lang="en-US"/>
          </a:p>
        </p:txBody>
      </p:sp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E6E8B3FD-12F9-EA40-8FC8-C12D38F0255B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533400" y="763588"/>
            <a:ext cx="6704013" cy="3771900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D8B269F1-314B-684A-B412-43F954E02037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DE2DBDA5-5B99-6346-8568-887A4DC0D2F6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spAutoFit/>
          </a:bodyPr>
          <a:lstStyle/>
          <a:p>
            <a:pPr lvl="0"/>
            <a:fld id="{3862CD1D-39A6-5C46-B37B-2B9C24087C99}" type="slidenum">
              <a:t>12</a:t>
            </a:fld>
            <a:endParaRPr lang="en-US"/>
          </a:p>
        </p:txBody>
      </p:sp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DCD13E50-9876-C249-AFA7-75B97263B954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533400" y="763588"/>
            <a:ext cx="6704013" cy="3771900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267E8FAC-17CE-CA46-A322-83DB200941E4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686FEDF7-3165-FC4B-9D72-C10876846757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spAutoFit/>
          </a:bodyPr>
          <a:lstStyle/>
          <a:p>
            <a:pPr lvl="0"/>
            <a:fld id="{F1A2E2B0-1F65-FA46-9635-2E2D84A0F462}" type="slidenum">
              <a:t>13</a:t>
            </a:fld>
            <a:endParaRPr lang="en-US"/>
          </a:p>
        </p:txBody>
      </p:sp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CCDE7B37-6544-904F-8F6D-9ACDDDE0B93F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533400" y="763588"/>
            <a:ext cx="6704013" cy="3771900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1DBB4D96-5CE9-D642-B433-5C0FE51CBC52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BABD5635-DA3A-104A-998E-6B43BEEB05FA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spAutoFit/>
          </a:bodyPr>
          <a:lstStyle/>
          <a:p>
            <a:pPr lvl="0"/>
            <a:fld id="{60E2DC8A-5392-834D-AE2A-7844E68D5407}" type="slidenum">
              <a:t>14</a:t>
            </a:fld>
            <a:endParaRPr lang="en-US"/>
          </a:p>
        </p:txBody>
      </p:sp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F1A34B15-35D2-8447-8AA5-9E90CEAB9E59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533400" y="763588"/>
            <a:ext cx="6704013" cy="3771900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AF6C1FAF-5290-9F4C-9CE5-2AAD1467CB18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8B6EDEE1-7472-FA47-82A0-7B2F7DD0E4F3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spAutoFit/>
          </a:bodyPr>
          <a:lstStyle/>
          <a:p>
            <a:pPr lvl="0"/>
            <a:fld id="{D262C4CE-0ABA-1F4D-9730-E490B06E4C6E}" type="slidenum">
              <a:t>15</a:t>
            </a:fld>
            <a:endParaRPr lang="en-US"/>
          </a:p>
        </p:txBody>
      </p:sp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EA930586-42C5-4542-AF95-60802BC343A0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533400" y="763588"/>
            <a:ext cx="6704013" cy="3771900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E57A6DD2-D493-2A46-84EE-23B1D510B09B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1C63EFB7-FF98-224A-BFD5-0D4CEECD0402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spAutoFit/>
          </a:bodyPr>
          <a:lstStyle/>
          <a:p>
            <a:pPr lvl="0"/>
            <a:fld id="{D6AC9EE5-01A2-1147-82FB-D956E949AA04}" type="slidenum">
              <a:t>16</a:t>
            </a:fld>
            <a:endParaRPr lang="en-US"/>
          </a:p>
        </p:txBody>
      </p:sp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07F3E350-0CA3-E143-8D62-E6E5764B48F5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533400" y="763588"/>
            <a:ext cx="6704013" cy="3771900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07742C2C-CA1A-2C4C-9E1C-5FEA25A7C254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8D5F73C4-3407-2342-90F6-D5FEE4479DF2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spAutoFit/>
          </a:bodyPr>
          <a:lstStyle/>
          <a:p>
            <a:pPr lvl="0"/>
            <a:fld id="{B0975A58-1214-D542-88AF-0332ABE8CC01}" type="slidenum">
              <a:t>17</a:t>
            </a:fld>
            <a:endParaRPr lang="en-US"/>
          </a:p>
        </p:txBody>
      </p:sp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D3E6B553-04E5-A44F-B5DB-991386807688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533400" y="763588"/>
            <a:ext cx="6704013" cy="3771900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4CB4ACE0-C739-644D-86A3-64A502537A99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80AF9D2B-FBD9-D64D-82BC-2E79AC90631A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spAutoFit/>
          </a:bodyPr>
          <a:lstStyle/>
          <a:p>
            <a:pPr lvl="0"/>
            <a:fld id="{E2160CC9-633B-6C4F-BBCC-CBC6D8A0CB98}" type="slidenum">
              <a:t>18</a:t>
            </a:fld>
            <a:endParaRPr lang="en-US"/>
          </a:p>
        </p:txBody>
      </p:sp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5CC25878-1E2E-6049-A524-D96143856AE5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533400" y="763588"/>
            <a:ext cx="6704013" cy="3771900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A4B64C32-CF59-114E-A350-B111E546254B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DA29E3B2-2CAA-9145-B1E9-B8731E3B1E3A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spAutoFit/>
          </a:bodyPr>
          <a:lstStyle/>
          <a:p>
            <a:pPr lvl="0"/>
            <a:fld id="{97163241-0A4F-674D-9ADE-76B83B1D569B}" type="slidenum">
              <a:t>19</a:t>
            </a:fld>
            <a:endParaRPr lang="en-US"/>
          </a:p>
        </p:txBody>
      </p:sp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057D8C12-8679-0F4F-BEF0-FD501DE902F8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533400" y="763588"/>
            <a:ext cx="6704013" cy="3771900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9F02E82C-8E2F-7C43-8230-DEF65CE5EC23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145FE6E1-2F4F-0B43-A0F8-717D54DD1359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spAutoFit/>
          </a:bodyPr>
          <a:lstStyle/>
          <a:p>
            <a:pPr lvl="0"/>
            <a:fld id="{5DDDB5CC-7CCA-7047-9A00-E93A7BBB666B}" type="slidenum">
              <a:t>2</a:t>
            </a:fld>
            <a:endParaRPr lang="en-US"/>
          </a:p>
        </p:txBody>
      </p:sp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54233734-51E3-6949-8DF0-6F2EE40112E3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533400" y="763588"/>
            <a:ext cx="6704013" cy="3771900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D2AB9BF7-E76C-C940-8417-B3DC14025CDD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17937270-ABB8-E44F-8A96-2B93FE54E8EA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spAutoFit/>
          </a:bodyPr>
          <a:lstStyle/>
          <a:p>
            <a:pPr lvl="0"/>
            <a:fld id="{6EEC9E42-228C-2043-B556-4127DC8BE2C2}" type="slidenum">
              <a:t>20</a:t>
            </a:fld>
            <a:endParaRPr lang="en-US"/>
          </a:p>
        </p:txBody>
      </p:sp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2233CD5F-9183-A344-841E-10E50539C414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533400" y="763588"/>
            <a:ext cx="6704013" cy="3771900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3A611EE2-EB19-2345-A196-13A02595B1FB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788F0E46-D11A-1E4C-95CF-857B07EDCF06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spAutoFit/>
          </a:bodyPr>
          <a:lstStyle/>
          <a:p>
            <a:pPr lvl="0"/>
            <a:fld id="{CB63F386-9E22-1C40-8F39-476629BD3309}" type="slidenum">
              <a:t>21</a:t>
            </a:fld>
            <a:endParaRPr lang="en-US"/>
          </a:p>
        </p:txBody>
      </p:sp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D011E4A8-1078-6343-A66D-C746D2ED3013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533400" y="763588"/>
            <a:ext cx="6704013" cy="3771900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907AC9FB-7D31-5845-921B-F1D03E3F1FF2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6D377606-712B-1143-B7F1-69340CD6D4C7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spAutoFit/>
          </a:bodyPr>
          <a:lstStyle/>
          <a:p>
            <a:pPr lvl="0"/>
            <a:fld id="{F5B42743-0BCE-1542-8FFE-74DEA081D20C}" type="slidenum">
              <a:t>22</a:t>
            </a:fld>
            <a:endParaRPr lang="en-US"/>
          </a:p>
        </p:txBody>
      </p:sp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7E3CA483-6EB5-7F47-80E4-C49942E54A7E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533400" y="763588"/>
            <a:ext cx="6704013" cy="3771900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4FCDF1F9-9539-5A4E-AC40-15FD31289218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6332A4CB-EE42-DE4F-9EC0-A7762A0C9117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spAutoFit/>
          </a:bodyPr>
          <a:lstStyle/>
          <a:p>
            <a:pPr lvl="0"/>
            <a:fld id="{69634718-34B5-734E-BB74-B28410E85335}" type="slidenum">
              <a:t>23</a:t>
            </a:fld>
            <a:endParaRPr lang="en-US"/>
          </a:p>
        </p:txBody>
      </p:sp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36BAEA5F-489D-7041-8525-0E38DC22F249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533400" y="763588"/>
            <a:ext cx="6704013" cy="3771900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BBE25AC7-47CD-014B-8F28-E1AFA7EB94D6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D0AF161C-EC1D-9D49-9986-671DDDFF3EC4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spAutoFit/>
          </a:bodyPr>
          <a:lstStyle/>
          <a:p>
            <a:pPr lvl="0"/>
            <a:fld id="{62B3EEC5-2814-8E4E-9A0F-6EE0287E81FF}" type="slidenum">
              <a:t>24</a:t>
            </a:fld>
            <a:endParaRPr lang="en-US"/>
          </a:p>
        </p:txBody>
      </p:sp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A3838944-2F7B-A241-91DA-04880D15DD6A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533400" y="763588"/>
            <a:ext cx="6704013" cy="3771900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C4982696-8611-3241-AC2C-7EEF9D56A7E0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8594C18C-2478-7E44-8AA2-7367F96B6C26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spAutoFit/>
          </a:bodyPr>
          <a:lstStyle/>
          <a:p>
            <a:pPr lvl="0"/>
            <a:fld id="{9A5742D7-F1E7-CB46-8E7D-1004D7F37B17}" type="slidenum">
              <a:t>25</a:t>
            </a:fld>
            <a:endParaRPr lang="en-US"/>
          </a:p>
        </p:txBody>
      </p:sp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7CD692DC-3733-4D48-94B5-C8F3ED406FF7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533400" y="763588"/>
            <a:ext cx="6704013" cy="3771900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BF1403B2-B65C-EC44-B9E1-1E4A3C0CDCFE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81A2AEB9-9C65-BF48-8214-ED9B8EF95F06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spAutoFit/>
          </a:bodyPr>
          <a:lstStyle/>
          <a:p>
            <a:pPr lvl="0"/>
            <a:fld id="{2E8CEE40-17C1-E44A-AF3C-A42EA9CBDC49}" type="slidenum">
              <a:t>26</a:t>
            </a:fld>
            <a:endParaRPr lang="en-US"/>
          </a:p>
        </p:txBody>
      </p:sp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A8F18DED-34D2-F849-872B-3CE10EB5D91A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533400" y="763588"/>
            <a:ext cx="6704013" cy="3771900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5BF240CD-A2F3-4541-9CB6-F148BA9C212E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400719E7-3B76-2F4A-A9A8-852C4FAA47C7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spAutoFit/>
          </a:bodyPr>
          <a:lstStyle/>
          <a:p>
            <a:pPr lvl="0"/>
            <a:fld id="{CAF97252-223C-EC47-AA2C-462E64DA3A59}" type="slidenum">
              <a:t>27</a:t>
            </a:fld>
            <a:endParaRPr lang="en-US"/>
          </a:p>
        </p:txBody>
      </p:sp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BB1351EE-9DA1-EF43-9CBB-998DFEA74C10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533400" y="763588"/>
            <a:ext cx="6704013" cy="3771900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CF210281-0733-3B4E-8A86-2795E3E013E9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D0EE7070-6834-4E4A-8FC1-81C5ED229EA7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spAutoFit/>
          </a:bodyPr>
          <a:lstStyle/>
          <a:p>
            <a:pPr lvl="0"/>
            <a:fld id="{13C2E4C4-0542-694E-84A3-B37EDD2E05AD}" type="slidenum">
              <a:t>28</a:t>
            </a:fld>
            <a:endParaRPr lang="en-US"/>
          </a:p>
        </p:txBody>
      </p:sp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E797BDC0-F3E0-1840-98EF-2592CE943CEB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533400" y="763588"/>
            <a:ext cx="6704013" cy="3771900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86D5A509-D2C3-5147-AC1B-25F17BAC0C18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8C8DF297-DEE0-7E44-B2E8-0A4D555676E3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spAutoFit/>
          </a:bodyPr>
          <a:lstStyle/>
          <a:p>
            <a:pPr lvl="0"/>
            <a:fld id="{F5AAF799-A35B-464A-9F0A-855C34A6ED4C}" type="slidenum">
              <a:t>29</a:t>
            </a:fld>
            <a:endParaRPr lang="en-US"/>
          </a:p>
        </p:txBody>
      </p:sp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A0D24DAB-EA19-C04F-9BD9-1CDEF3E8FE1C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533400" y="763588"/>
            <a:ext cx="6704013" cy="3771900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5680F56A-2771-014D-A127-25FD50C59496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F134BE84-5BA3-E341-8CB7-557104F9B0EB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spAutoFit/>
          </a:bodyPr>
          <a:lstStyle/>
          <a:p>
            <a:pPr lvl="0"/>
            <a:fld id="{A8E562B0-5F87-B04A-8147-19D74619BEF9}" type="slidenum">
              <a:t>3</a:t>
            </a:fld>
            <a:endParaRPr lang="en-US"/>
          </a:p>
        </p:txBody>
      </p:sp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0541B810-60A8-C642-91AE-B695806F058A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533400" y="763588"/>
            <a:ext cx="6704013" cy="3771900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B86AAFBC-3DC7-2349-9911-C1B863DB9233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F4DE9F37-9738-E14E-97D2-79B1687F8C11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spAutoFit/>
          </a:bodyPr>
          <a:lstStyle/>
          <a:p>
            <a:pPr lvl="0"/>
            <a:fld id="{35C36FFE-B274-D943-8C95-23C2685C08C8}" type="slidenum">
              <a:t>30</a:t>
            </a:fld>
            <a:endParaRPr lang="en-US"/>
          </a:p>
        </p:txBody>
      </p:sp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E337B873-36D4-DC44-B420-535518423DF3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533400" y="763588"/>
            <a:ext cx="6704013" cy="3771900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E85A0A0A-E760-964A-8C4A-274E4B84E7D1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146F1B9F-DB26-1348-81BE-EF1E5EBC8F87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spAutoFit/>
          </a:bodyPr>
          <a:lstStyle/>
          <a:p>
            <a:pPr lvl="0"/>
            <a:fld id="{CF1D2F85-406E-A447-861D-8C8B5A239C50}" type="slidenum">
              <a:t>31</a:t>
            </a:fld>
            <a:endParaRPr lang="en-US"/>
          </a:p>
        </p:txBody>
      </p:sp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E6D9244C-65F8-624E-BB86-B52AB593580C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533400" y="763588"/>
            <a:ext cx="6704013" cy="3771900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422AD962-198C-B44F-AFA8-248A60DD4192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D032E13D-A852-B049-8DBF-F39E272B7D53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spAutoFit/>
          </a:bodyPr>
          <a:lstStyle/>
          <a:p>
            <a:pPr lvl="0"/>
            <a:fld id="{02320BC1-AB3A-F341-9BD7-8AE58DE28936}" type="slidenum">
              <a:t>32</a:t>
            </a:fld>
            <a:endParaRPr lang="en-US"/>
          </a:p>
        </p:txBody>
      </p:sp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3C247D97-EE01-7843-9559-D22780321FE2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533400" y="763588"/>
            <a:ext cx="6704013" cy="3771900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C731144B-FD47-C340-9EDD-B568CA224BFC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85E7DD81-7F5E-894E-AB56-C2FBAEF03EE2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spAutoFit/>
          </a:bodyPr>
          <a:lstStyle/>
          <a:p>
            <a:pPr lvl="0"/>
            <a:fld id="{C03E735E-B3B6-414E-B60F-FA6BB376E1B4}" type="slidenum">
              <a:t>33</a:t>
            </a:fld>
            <a:endParaRPr lang="en-US"/>
          </a:p>
        </p:txBody>
      </p:sp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112E0280-9AAF-F748-9993-7AE7D2261BB9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533400" y="763588"/>
            <a:ext cx="6704013" cy="3771900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C7BDA526-02E7-124D-AB51-B1AAD7DDDFA2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ED603F56-28DA-AC47-886B-F19323B537F2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spAutoFit/>
          </a:bodyPr>
          <a:lstStyle/>
          <a:p>
            <a:pPr lvl="0"/>
            <a:fld id="{7E6357AF-31BB-8045-8572-788A4B1C7C02}" type="slidenum">
              <a:t>4</a:t>
            </a:fld>
            <a:endParaRPr lang="en-US"/>
          </a:p>
        </p:txBody>
      </p:sp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71A44A56-725E-AF47-BBA0-7F613031FD55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533400" y="763588"/>
            <a:ext cx="6704013" cy="3771900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3E1E677F-44A3-854E-A451-A253089821EF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F0D41170-16AE-CF4A-AACA-46812A06DED8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spAutoFit/>
          </a:bodyPr>
          <a:lstStyle/>
          <a:p>
            <a:pPr lvl="0"/>
            <a:fld id="{4CA377C0-B836-3245-A665-0CFAA4A9AC9A}" type="slidenum">
              <a:t>5</a:t>
            </a:fld>
            <a:endParaRPr lang="en-US"/>
          </a:p>
        </p:txBody>
      </p:sp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EBC64554-2DA2-DC40-93B7-A860FF0426F0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533400" y="763588"/>
            <a:ext cx="6704013" cy="3771900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52E33F8D-CF42-B64C-9A22-79B4C8C03AA0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E01A0CF3-10C4-1A4D-AEFE-3AE4E36DA6FA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spAutoFit/>
          </a:bodyPr>
          <a:lstStyle/>
          <a:p>
            <a:pPr lvl="0"/>
            <a:fld id="{2CDD8559-1C28-7543-85FD-886A8F128033}" type="slidenum">
              <a:t>6</a:t>
            </a:fld>
            <a:endParaRPr lang="en-US"/>
          </a:p>
        </p:txBody>
      </p:sp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8CBA347A-F671-C245-A638-CBFCB2F286DA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533400" y="763588"/>
            <a:ext cx="6704013" cy="3771900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BFD54918-C5AA-AA42-9BA2-777D001E5537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1139FA35-CE4C-0448-B0DC-02E5D4E60E9B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spAutoFit/>
          </a:bodyPr>
          <a:lstStyle/>
          <a:p>
            <a:pPr lvl="0"/>
            <a:fld id="{6A9B7EB4-C67D-A548-95BC-D3336D010FFC}" type="slidenum">
              <a:t>7</a:t>
            </a:fld>
            <a:endParaRPr lang="en-US"/>
          </a:p>
        </p:txBody>
      </p:sp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00D32CD9-E977-6740-92A3-8C1BD3098AE8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533400" y="763588"/>
            <a:ext cx="6704013" cy="3771900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9CB312DE-D0E4-BA45-91B5-19591784FF5D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F8DA6E23-EA37-1D40-A0A0-1E8E1C02741D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spAutoFit/>
          </a:bodyPr>
          <a:lstStyle/>
          <a:p>
            <a:pPr lvl="0"/>
            <a:fld id="{C6377A56-43FD-D042-8830-B50B91324258}" type="slidenum">
              <a:t>8</a:t>
            </a:fld>
            <a:endParaRPr lang="en-US"/>
          </a:p>
        </p:txBody>
      </p:sp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06CBC7A4-0312-9247-9889-30DA9D6D1BEC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533400" y="763588"/>
            <a:ext cx="6704013" cy="3771900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96CAE00F-8326-5343-8F97-10944C4700EE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BE903C36-5734-FA45-BFD4-98E505C6B948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spAutoFit/>
          </a:bodyPr>
          <a:lstStyle/>
          <a:p>
            <a:pPr lvl="0"/>
            <a:fld id="{1D4B123F-4CF6-464A-BD6E-9CA4B753F54D}" type="slidenum">
              <a:t>9</a:t>
            </a:fld>
            <a:endParaRPr lang="en-US"/>
          </a:p>
        </p:txBody>
      </p:sp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528AAFEF-AC39-B04C-8AA3-C49EB8C5BA43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533400" y="763588"/>
            <a:ext cx="6704013" cy="3771900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C37ECB07-97DE-8146-BEE2-82AC1B9BBF58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77182B2-8DB0-6D46-883C-5FE46C7EA0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60475" y="928688"/>
            <a:ext cx="7559675" cy="1973262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15BEBD6F-A537-CE45-B510-57B1D729CF7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60475" y="2978150"/>
            <a:ext cx="7559675" cy="137001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E6B536A-D0BC-F046-A07A-55200744CD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EAB6C3E-1FAF-DF4B-A274-B13668E0E8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616E0C4-3D52-F648-9B1A-7450521367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7E9F05EB-E532-024F-B046-CABF962FFAE5}" type="slidenum"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60631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9705158-1D4D-7C42-B82D-B9A756B761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EC5DFE0F-D2C3-4E4C-98D1-F31FDF79B3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C595A35-6CB7-7E4E-A716-D5ED4A4F9A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C0E0F76-2174-0B48-B108-2D43AF41C5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3396420-3C59-FB4C-A57E-DCAA786D9C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BE72D8DC-48B9-F047-906E-9245D34B6942}" type="slidenum"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4493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2A12A6BA-D805-D347-9FBF-B1EFAA2D8D4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7308850" y="225425"/>
            <a:ext cx="2266950" cy="43894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3DDEE793-C481-FF49-B71B-95C199C97A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503238" y="225425"/>
            <a:ext cx="6653212" cy="4389438"/>
          </a:xfrm>
        </p:spPr>
        <p:txBody>
          <a:bodyPr vert="eaVert"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5198CC2-2E1A-AE44-AE5E-07CDEAAADC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0276E6E-33A0-8B41-B606-7A1959E689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695B64A-1A14-674B-9A3B-540A7C0D3D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7AF979EE-268E-7E4D-98A6-BDC56BC6CDD9}" type="slidenum"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3685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BA87938-9E06-BB41-8258-2FFED4EF05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F1D4F48-9498-7149-9A57-B9404D9377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2D5BC83-C0D3-824C-BB67-F13EE396B9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898BD0C-AE51-4D40-9E4E-D171B890B3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8F32AD2-E413-4E49-A397-70DC189822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5855C8B2-DC3A-6949-8AA9-F409BD5AEF18}" type="slidenum"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9843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978D433-014C-FD4F-97B3-77014C2580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7388" y="1414463"/>
            <a:ext cx="8694737" cy="23574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1A9B65EA-19CD-5A43-82E0-E26638D889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7388" y="3794125"/>
            <a:ext cx="8694737" cy="1241425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DB4498E-442E-4049-AD44-69836A7061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93258C4-E26C-4348-864E-30FA9DB1DB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2017D55-0A65-BF44-B3E1-63F67BCA4D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E01885B3-35A0-7846-9D8E-DCA78C649900}" type="slidenum"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63009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C8A02E2-224E-AB42-B8C2-5A7D9285BD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B404BB4-C212-2645-AF99-27B3D17C155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03238" y="1327150"/>
            <a:ext cx="4459287" cy="3287713"/>
          </a:xfrm>
        </p:spPr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AA4B2602-F599-B34E-9B06-FF4B76A72C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114925" y="1327150"/>
            <a:ext cx="4460875" cy="3287713"/>
          </a:xfrm>
        </p:spPr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403AC564-B0D9-5644-B37C-CA99056B0C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B8C5908D-44C5-7548-8EE9-251C672BCE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F31703EB-352D-0645-9C8C-BFC4E6CD2C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F5BB159A-B111-2144-B8B3-5FD7E34A28B7}" type="slidenum"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31409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394C397-7448-1140-B39E-556FE307F4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738" y="301625"/>
            <a:ext cx="8694737" cy="10969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62F6912-35D6-454A-A0A4-8900E69127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3738" y="1390650"/>
            <a:ext cx="4265612" cy="6810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4E0F77BB-7829-FB44-84D3-537D0286380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93738" y="2071688"/>
            <a:ext cx="4265612" cy="3046412"/>
          </a:xfrm>
        </p:spPr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24CF4E50-2764-764E-BC1B-20E5F89E338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103813" y="1390650"/>
            <a:ext cx="4284662" cy="6810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FA2DDDA4-447B-D042-A12F-E3F741B9DA2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103813" y="2071688"/>
            <a:ext cx="4284662" cy="3046412"/>
          </a:xfrm>
        </p:spPr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0AC535C4-A465-7248-9AE7-AE27B234A9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7CED1B19-32BB-0944-915A-F0CBD17C0F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44046DE3-9102-E848-88F2-FD10E002AB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71347ACA-62E8-784D-B294-4DFEA83C6C9F}" type="slidenum"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53399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FB5917C-5339-B341-8B75-D6F33202A5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66038F38-EA7D-294D-8AFB-203E455EB5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DDB7DBE0-D638-D24F-BAA2-A74AE9BD40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B17E0200-CED7-B44E-8707-D0872A2058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880F6AD-70C5-6C4D-BDB4-66E675A3E836}" type="slidenum"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3198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B5171D66-AB35-2943-B9F1-77A0AC8025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F9DB5EEA-F95B-5D47-93FD-DCB3B47A42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4F04E8F-4826-3142-B247-F2B5B17587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DCFADF56-3305-0946-9CD8-8A53B8B95E8C}" type="slidenum"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7134862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98C2F60-8018-0A43-87D2-AE1AC36103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738" y="377825"/>
            <a:ext cx="3251200" cy="132397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3AAD8B2-5DD3-F143-88B3-5B8F1D245C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86250" y="815975"/>
            <a:ext cx="5102225" cy="40306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7381C43B-FC30-2E46-8CE4-2F6431B52E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93738" y="1701800"/>
            <a:ext cx="3251200" cy="31511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0C084749-DAAD-1946-9DDD-46CC173B4E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A760BB1D-909C-F64E-AC4D-65C85567A6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8A791A64-581A-D148-8BE3-13F0147AA8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4BE9122F-5291-4C4B-871F-D38EFC7C7496}" type="slidenum"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1484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9C6E189-D463-8148-BD2D-688CF84045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738" y="377825"/>
            <a:ext cx="3251200" cy="132397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101A59BA-BFD0-A34E-B078-EC605BA1286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286250" y="815975"/>
            <a:ext cx="5102225" cy="403066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BEEFF9DD-5A0E-2544-AC9B-5ABF7A82021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93738" y="1701800"/>
            <a:ext cx="3251200" cy="31511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981F3993-11C0-0146-8AFC-8431CB29E0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DBF7F45F-166C-A64A-B595-6EA4A57037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C0F22D44-B9B7-3B42-87BE-9429A41F7C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2B37A36E-2CEB-2F45-93A2-4F4810C9E81D}" type="slidenum"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16637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63DD6B9D-C541-A240-95F7-99762511CE6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03999" y="226080"/>
            <a:ext cx="9071640" cy="9464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endParaRPr lang="en-US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F3249997-E8F5-254C-A38C-9CBEF9910F4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503999" y="1326600"/>
            <a:ext cx="9071640" cy="3288239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spAutoFit/>
          </a:bodyPr>
          <a:lstStyle/>
          <a:p>
            <a:r>
              <a:rPr lang="fr-FR"/>
              <a:t>Modifier les styles du texte du masque
Deuxième niveau
Troisième niveau
Quatrième niveau
Cinquième niveau</a:t>
            </a:r>
            <a:endParaRPr lang="en-US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13C7444-784E-3042-9D15-EB84F8F177E7}"/>
              </a:ext>
            </a:extLst>
          </p:cNvPr>
          <p:cNvSpPr txBox="1">
            <a:spLocks noGrp="1"/>
          </p:cNvSpPr>
          <p:nvPr>
            <p:ph type="dt" sz="half" idx="2"/>
          </p:nvPr>
        </p:nvSpPr>
        <p:spPr>
          <a:xfrm>
            <a:off x="503999" y="5165280"/>
            <a:ext cx="2348280" cy="3906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Ctr="0">
            <a:spAutoFit/>
          </a:bodyPr>
          <a:lstStyle>
            <a:lvl1pPr lvl="0" hangingPunct="0">
              <a:buNone/>
              <a:tabLst/>
              <a:defRPr lang="en-US" sz="1400" kern="1200">
                <a:latin typeface="Liberation Serif" pitchFamily="18"/>
                <a:ea typeface="Segoe UI" pitchFamily="2"/>
                <a:cs typeface="Tahoma" pitchFamily="2"/>
              </a:defRPr>
            </a:lvl1pPr>
          </a:lstStyle>
          <a:p>
            <a:pPr lvl="0"/>
            <a:endParaRPr lang="en-US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4B685CE-D5FB-D74E-B391-6CFFC02BA883}"/>
              </a:ext>
            </a:extLst>
          </p:cNvPr>
          <p:cNvSpPr txBox="1">
            <a:spLocks noGrp="1"/>
          </p:cNvSpPr>
          <p:nvPr>
            <p:ph type="ftr" sz="quarter" idx="3"/>
          </p:nvPr>
        </p:nvSpPr>
        <p:spPr>
          <a:xfrm>
            <a:off x="3447360" y="5165280"/>
            <a:ext cx="3195000" cy="3906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Ctr="0">
            <a:spAutoFit/>
          </a:bodyPr>
          <a:lstStyle>
            <a:lvl1pPr lvl="0" algn="ctr" hangingPunct="0">
              <a:buNone/>
              <a:tabLst/>
              <a:defRPr lang="en-US" sz="1400" kern="1200">
                <a:latin typeface="Liberation Serif" pitchFamily="18"/>
                <a:ea typeface="Segoe UI" pitchFamily="2"/>
                <a:cs typeface="Tahoma" pitchFamily="2"/>
              </a:defRPr>
            </a:lvl1pPr>
          </a:lstStyle>
          <a:p>
            <a:pPr lvl="0"/>
            <a:endParaRPr lang="en-US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BAFD542-0CE1-324A-8951-4EF35CB2C82D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7227360" y="5165280"/>
            <a:ext cx="2348280" cy="3906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Ctr="0">
            <a:spAutoFit/>
          </a:bodyPr>
          <a:lstStyle>
            <a:lvl1pPr lvl="0" algn="r" hangingPunct="0">
              <a:buNone/>
              <a:tabLst/>
              <a:defRPr lang="en-US" sz="1400" kern="1200">
                <a:latin typeface="Liberation Serif" pitchFamily="18"/>
                <a:ea typeface="Segoe UI" pitchFamily="2"/>
                <a:cs typeface="Tahoma" pitchFamily="2"/>
              </a:defRPr>
            </a:lvl1pPr>
          </a:lstStyle>
          <a:p>
            <a:pPr lvl="0"/>
            <a:fld id="{E5C299E2-70C3-5E4F-B134-00F7081A5E81}" type="slidenum">
              <a:t>‹N°›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hangingPunct="0">
        <a:tabLst/>
        <a:defRPr lang="en-US" sz="4400" b="0" i="0" u="none" strike="noStrike" kern="1200" cap="none">
          <a:ln>
            <a:noFill/>
          </a:ln>
          <a:highlight>
            <a:scrgbClr r="0" g="0" b="0">
              <a:alpha val="0"/>
            </a:scrgbClr>
          </a:highlight>
          <a:latin typeface="Liberation Sans" pitchFamily="18"/>
          <a:ea typeface="Microsoft YaHei" pitchFamily="2"/>
          <a:cs typeface="Mangal" pitchFamily="2"/>
        </a:defRPr>
      </a:lvl1pPr>
    </p:titleStyle>
    <p:bodyStyle>
      <a:lvl1pPr hangingPunct="0">
        <a:spcBef>
          <a:spcPts val="1417"/>
        </a:spcBef>
        <a:spcAft>
          <a:spcPts val="0"/>
        </a:spcAft>
        <a:tabLst/>
        <a:defRPr lang="en-US" sz="3200" b="0" i="0" u="none" strike="noStrike" kern="1200" cap="none">
          <a:ln>
            <a:noFill/>
          </a:ln>
          <a:highlight>
            <a:scrgbClr r="0" g="0" b="0">
              <a:alpha val="0"/>
            </a:scrgbClr>
          </a:highlight>
          <a:latin typeface="Liberation Sans" pitchFamily="18"/>
          <a:ea typeface="Microsoft YaHei" pitchFamily="2"/>
          <a:cs typeface="Mangal" pitchFamily="2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g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g"/><Relationship Id="rId5" Type="http://schemas.openxmlformats.org/officeDocument/2006/relationships/image" Target="../media/image32.jpg"/><Relationship Id="rId4" Type="http://schemas.openxmlformats.org/officeDocument/2006/relationships/image" Target="../media/image31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g"/><Relationship Id="rId5" Type="http://schemas.openxmlformats.org/officeDocument/2006/relationships/image" Target="../media/image36.jpg"/><Relationship Id="rId4" Type="http://schemas.openxmlformats.org/officeDocument/2006/relationships/image" Target="../media/image35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jpg"/><Relationship Id="rId5" Type="http://schemas.openxmlformats.org/officeDocument/2006/relationships/image" Target="../media/image43.jpg"/><Relationship Id="rId4" Type="http://schemas.openxmlformats.org/officeDocument/2006/relationships/image" Target="../media/image42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7" Type="http://schemas.openxmlformats.org/officeDocument/2006/relationships/image" Target="../media/image49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jpg"/><Relationship Id="rId5" Type="http://schemas.openxmlformats.org/officeDocument/2006/relationships/image" Target="../media/image47.jpg"/><Relationship Id="rId4" Type="http://schemas.openxmlformats.org/officeDocument/2006/relationships/image" Target="../media/image46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jpg"/><Relationship Id="rId5" Type="http://schemas.openxmlformats.org/officeDocument/2006/relationships/image" Target="../media/image54.jpg"/><Relationship Id="rId4" Type="http://schemas.openxmlformats.org/officeDocument/2006/relationships/image" Target="../media/image53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9.jpg"/><Relationship Id="rId4" Type="http://schemas.openxmlformats.org/officeDocument/2006/relationships/image" Target="../media/image58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jpg"/><Relationship Id="rId5" Type="http://schemas.openxmlformats.org/officeDocument/2006/relationships/image" Target="../media/image63.jpg"/><Relationship Id="rId4" Type="http://schemas.openxmlformats.org/officeDocument/2006/relationships/image" Target="../media/image62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8.jp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7" Type="http://schemas.openxmlformats.org/officeDocument/2006/relationships/image" Target="../media/image17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g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196413A-E336-1246-9DA0-9C2CF2464746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/>
        <p:txBody>
          <a:bodyPr>
            <a:spAutoFit/>
          </a:bodyPr>
          <a:lstStyle/>
          <a:p>
            <a:pPr lvl="0"/>
            <a:r>
              <a:rPr lang="fr-FR" sz="2800"/>
              <a:t>Quelques éléments de réflexions à partir de la gestion d’une commune tournée vers l’avenir : St lunaire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25FCE590-EBD0-4E4A-A20B-C3AC5ECD47DD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169AA764-2B30-764A-8C06-A34B224F528A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503999" y="1326600"/>
            <a:ext cx="9017280" cy="4015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4B33623-C2FF-F84B-80F3-F8A54D36A596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82880" y="145800"/>
            <a:ext cx="9692640" cy="1107359"/>
          </a:xfrm>
        </p:spPr>
        <p:txBody>
          <a:bodyPr/>
          <a:lstStyle/>
          <a:p>
            <a:endParaRPr lang="en-US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CC47FBB8-4C1B-B84D-A7D4-4421347784C8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BE8943FD-3A5C-9F4E-9913-F09F64020FD5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248760" y="174240"/>
            <a:ext cx="9443880" cy="531216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335F29E7-6B49-2542-B3CA-06DF6B9C37C6}"/>
              </a:ext>
            </a:extLst>
          </p:cNvPr>
          <p:cNvSpPr txBox="1"/>
          <p:nvPr/>
        </p:nvSpPr>
        <p:spPr>
          <a:xfrm>
            <a:off x="248760" y="152772"/>
            <a:ext cx="9882360" cy="1197359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anchorCtr="0" compatLnSpc="0"/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fr-FR"/>
            </a:pPr>
            <a:r>
              <a:rPr lang="fr-FR" sz="2400" b="0" i="0" u="none" strike="noStrike" kern="1200" cap="none" dirty="0">
                <a:ln>
                  <a:noFill/>
                </a:ln>
                <a:solidFill>
                  <a:schemeClr val="tx2"/>
                </a:solidFill>
                <a:latin typeface="Liberation Sans" pitchFamily="18"/>
                <a:ea typeface="Microsoft YaHei" pitchFamily="2"/>
                <a:cs typeface="Mangal" pitchFamily="2"/>
              </a:rPr>
              <a:t>Des plantes vivaces indigènes des écosystèmes littoraux </a:t>
            </a:r>
          </a:p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fr-FR"/>
            </a:pPr>
            <a:r>
              <a:rPr lang="fr-FR" sz="2400" b="0" i="0" u="none" strike="noStrike" kern="1200" cap="none" dirty="0">
                <a:ln>
                  <a:noFill/>
                </a:ln>
                <a:solidFill>
                  <a:schemeClr val="tx2"/>
                </a:solidFill>
                <a:latin typeface="Liberation Sans" pitchFamily="18"/>
                <a:ea typeface="Microsoft YaHei" pitchFamily="2"/>
                <a:cs typeface="Mangal" pitchFamily="2"/>
              </a:rPr>
              <a:t>adaptées aux sols, au climat, nécessitant peu d’entretien,</a:t>
            </a:r>
          </a:p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fr-FR"/>
            </a:pPr>
            <a:r>
              <a:rPr lang="fr-FR" sz="2400" b="0" i="0" u="none" strike="noStrike" kern="1200" cap="none" dirty="0">
                <a:ln>
                  <a:noFill/>
                </a:ln>
                <a:solidFill>
                  <a:schemeClr val="tx2"/>
                </a:solidFill>
                <a:latin typeface="Liberation Sans" pitchFamily="18"/>
                <a:ea typeface="Microsoft YaHei" pitchFamily="2"/>
                <a:cs typeface="Mangal" pitchFamily="2"/>
              </a:rPr>
              <a:t>aucun arrosage, permettent l’infiltration des eaux de pluie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843427F-0C4E-6C4B-8180-738CEED6BEEE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503999" y="136440"/>
            <a:ext cx="9071640" cy="946440"/>
          </a:xfrm>
        </p:spPr>
        <p:txBody>
          <a:bodyPr/>
          <a:lstStyle/>
          <a:p>
            <a:pPr lvl="0"/>
            <a:r>
              <a:rPr lang="fr-FR" sz="2800" dirty="0"/>
              <a:t>Acquisitions de terrains aménagés en lieux </a:t>
            </a:r>
            <a:br>
              <a:rPr lang="fr-FR" sz="2800" dirty="0"/>
            </a:br>
            <a:r>
              <a:rPr lang="fr-FR" sz="2800" dirty="0"/>
              <a:t>de biodiversité et de convivialité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3A9E38AA-ADEB-4149-AE4E-D16E22ADD008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6316920" y="1082880"/>
            <a:ext cx="3439440" cy="1934639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4F24682D-0387-BB47-AF6B-D3225A6650B4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0" y="1097280"/>
            <a:ext cx="6182640" cy="2651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AB41FBE5-351C-A24F-8DAB-586E07F4466C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6298920" y="3108959"/>
            <a:ext cx="3576600" cy="201168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0E58F632-1CBA-E846-91C9-7844B6FA5EC1}"/>
              </a:ext>
            </a:extLst>
          </p:cNvPr>
          <p:cNvPicPr>
            <a:picLocks noChangeAspect="1"/>
          </p:cNvPicPr>
          <p:nvPr/>
        </p:nvPicPr>
        <p:blipFill>
          <a:blip r:embed="rId6">
            <a:lum/>
            <a:alphaModFix/>
          </a:blip>
          <a:srcRect/>
          <a:stretch>
            <a:fillRect/>
          </a:stretch>
        </p:blipFill>
        <p:spPr>
          <a:xfrm>
            <a:off x="3200400" y="3840479"/>
            <a:ext cx="2982239" cy="1677599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7AE6E881-0A87-1140-A547-5B5E071688F1}"/>
              </a:ext>
            </a:extLst>
          </p:cNvPr>
          <p:cNvSpPr txBox="1"/>
          <p:nvPr/>
        </p:nvSpPr>
        <p:spPr>
          <a:xfrm>
            <a:off x="6492240" y="5212080"/>
            <a:ext cx="3154816" cy="253103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anchorCtr="0" compatLnSpc="0">
            <a:spAutoFit/>
          </a:bodyPr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fr-FR"/>
            </a:pPr>
            <a:r>
              <a:rPr lang="fr-FR" sz="1100" b="0" i="0" u="none" strike="noStrike" kern="1200" cap="none" dirty="0">
                <a:ln>
                  <a:noFill/>
                </a:ln>
                <a:latin typeface="Liberation Sans" pitchFamily="18"/>
                <a:ea typeface="Microsoft YaHei" pitchFamily="2"/>
                <a:cs typeface="Mangal" pitchFamily="2"/>
              </a:rPr>
              <a:t>Un patrimoine rappelé et adapté à la population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F9EF2D7F-7746-3343-9F3B-2A44D0C900AD}"/>
              </a:ext>
            </a:extLst>
          </p:cNvPr>
          <p:cNvSpPr txBox="1"/>
          <p:nvPr/>
        </p:nvSpPr>
        <p:spPr>
          <a:xfrm>
            <a:off x="124740" y="3840479"/>
            <a:ext cx="3017520" cy="1949657"/>
          </a:xfrm>
          <a:prstGeom prst="rect">
            <a:avLst/>
          </a:prstGeom>
          <a:noFill/>
          <a:ln>
            <a:noFill/>
          </a:ln>
        </p:spPr>
        <p:txBody>
          <a:bodyPr wrap="square" lIns="90000" tIns="45000" rIns="90000" bIns="45000" anchorCtr="0" compatLnSpc="0">
            <a:spAutoFit/>
          </a:bodyPr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fr-FR"/>
            </a:pPr>
            <a:r>
              <a:rPr lang="fr-FR" sz="1200" b="0" i="0" u="none" strike="noStrike" kern="1200" cap="none" dirty="0">
                <a:ln>
                  <a:noFill/>
                </a:ln>
                <a:latin typeface="Liberation Sans" pitchFamily="18"/>
                <a:ea typeface="Microsoft YaHei" pitchFamily="2"/>
                <a:cs typeface="Mangal" pitchFamily="2"/>
              </a:rPr>
              <a:t>Acquisitions de prairies humides, de prairies littorales, valorisation par </a:t>
            </a:r>
            <a:r>
              <a:rPr lang="fr-FR" sz="1200" b="0" i="0" u="none" strike="noStrike" kern="1200" cap="none" dirty="0" err="1">
                <a:ln>
                  <a:noFill/>
                </a:ln>
                <a:latin typeface="Liberation Sans" pitchFamily="18"/>
                <a:ea typeface="Microsoft YaHei" pitchFamily="2"/>
                <a:cs typeface="Mangal" pitchFamily="2"/>
              </a:rPr>
              <a:t>écopaturage</a:t>
            </a:r>
            <a:r>
              <a:rPr lang="fr-FR" sz="1200" b="0" i="0" u="none" strike="noStrike" kern="1200" cap="none" dirty="0">
                <a:ln>
                  <a:noFill/>
                </a:ln>
                <a:latin typeface="Liberation Sans" pitchFamily="18"/>
                <a:ea typeface="Microsoft YaHei" pitchFamily="2"/>
                <a:cs typeface="Mangal" pitchFamily="2"/>
              </a:rPr>
              <a:t> de l’espace, maintien de marais, de zones tampons pour retenir l’eau lors des orages ( plus violents et plus fréquents dans le futur..)</a:t>
            </a:r>
          </a:p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fr-FR"/>
            </a:pPr>
            <a:r>
              <a:rPr lang="fr-FR" sz="1200" b="0" i="0" u="none" strike="noStrike" kern="1200" cap="none" dirty="0">
                <a:ln>
                  <a:noFill/>
                </a:ln>
                <a:latin typeface="Liberation Sans" pitchFamily="18"/>
                <a:ea typeface="Microsoft YaHei" pitchFamily="2"/>
                <a:cs typeface="Mangal" pitchFamily="2"/>
              </a:rPr>
              <a:t>Aménagement pour des fêtes de villages, en verger, en sentiers de découverte de la flore et de la faune.</a:t>
            </a:r>
          </a:p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fr-FR"/>
            </a:pPr>
            <a:r>
              <a:rPr lang="fr-FR" sz="1800" b="0" i="0" u="none" strike="noStrike" kern="1200" cap="none" dirty="0">
                <a:ln>
                  <a:noFill/>
                </a:ln>
                <a:latin typeface="Liberation Sans" pitchFamily="18"/>
                <a:ea typeface="Microsoft YaHei" pitchFamily="2"/>
                <a:cs typeface="Mangal" pitchFamily="2"/>
              </a:rPr>
              <a:t> 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6056F5D-231C-F041-B015-F566AFF3C63E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lvl="0"/>
            <a:r>
              <a:rPr lang="fr-FR" sz="2800"/>
              <a:t>Aménager un jardin communal, alternatif à la plage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A87BD76A-96D3-AE47-817F-4FA183031707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005840" y="1097280"/>
            <a:ext cx="7630200" cy="42919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D6CE53AA-63C4-1F48-A759-963DF7ECD362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34920" y="22680"/>
            <a:ext cx="10079640" cy="56696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F307E88E-F3D1-4948-9EC9-955B70D53600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-10981" y="-97560"/>
            <a:ext cx="10080360" cy="5670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7E04735E-D85B-2041-ADE4-F2F5D999F3DC}"/>
              </a:ext>
            </a:extLst>
          </p:cNvPr>
          <p:cNvSpPr txBox="1"/>
          <p:nvPr/>
        </p:nvSpPr>
        <p:spPr>
          <a:xfrm>
            <a:off x="158346" y="4200111"/>
            <a:ext cx="3566160" cy="136620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anchorCtr="0" compatLnSpc="0"/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fr-FR"/>
            </a:pPr>
            <a:r>
              <a:rPr lang="fr-FR" sz="2000" b="0" i="0" u="none" strike="noStrike" kern="1200" cap="none" dirty="0">
                <a:ln>
                  <a:noFill/>
                </a:ln>
                <a:solidFill>
                  <a:schemeClr val="bg1"/>
                </a:solidFill>
                <a:latin typeface="Liberation Sans" pitchFamily="18"/>
                <a:ea typeface="Microsoft YaHei" pitchFamily="2"/>
                <a:cs typeface="Mangal" pitchFamily="2"/>
              </a:rPr>
              <a:t>Conserver, recréer des haies,</a:t>
            </a:r>
          </a:p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fr-FR"/>
            </a:pPr>
            <a:r>
              <a:rPr lang="fr-FR" sz="2000" b="0" i="0" u="none" strike="noStrike" kern="1200" cap="none" dirty="0">
                <a:ln>
                  <a:noFill/>
                </a:ln>
                <a:solidFill>
                  <a:schemeClr val="bg1"/>
                </a:solidFill>
                <a:latin typeface="Liberation Sans" pitchFamily="18"/>
                <a:ea typeface="Microsoft YaHei" pitchFamily="2"/>
                <a:cs typeface="Mangal" pitchFamily="2"/>
              </a:rPr>
              <a:t>planter des arbres,</a:t>
            </a:r>
          </a:p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fr-FR"/>
            </a:pPr>
            <a:r>
              <a:rPr lang="fr-FR" sz="2000" b="0" i="0" u="none" strike="noStrike" kern="1200" cap="none" dirty="0">
                <a:ln>
                  <a:noFill/>
                </a:ln>
                <a:solidFill>
                  <a:schemeClr val="bg1"/>
                </a:solidFill>
                <a:latin typeface="Liberation Sans" pitchFamily="18"/>
                <a:ea typeface="Microsoft YaHei" pitchFamily="2"/>
                <a:cs typeface="Mangal" pitchFamily="2"/>
              </a:rPr>
              <a:t>création d’îlots verts,</a:t>
            </a:r>
          </a:p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fr-FR"/>
            </a:pPr>
            <a:r>
              <a:rPr lang="fr-FR" sz="2000" b="0" i="0" u="none" strike="noStrike" kern="1200" cap="none" dirty="0">
                <a:ln>
                  <a:noFill/>
                </a:ln>
                <a:solidFill>
                  <a:schemeClr val="bg1"/>
                </a:solidFill>
                <a:latin typeface="Liberation Sans" pitchFamily="18"/>
                <a:ea typeface="Microsoft YaHei" pitchFamily="2"/>
                <a:cs typeface="Mangal" pitchFamily="2"/>
              </a:rPr>
              <a:t>en tâches.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C043C155-A771-C64C-BC6C-6CB472CB084D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6675119" y="3931920"/>
            <a:ext cx="2885760" cy="16232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B6B0FE24-6D30-B54B-8CE6-3A6A8547A5AB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360" y="360"/>
            <a:ext cx="10079640" cy="566964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A4A8EC70-23D8-FF41-90E4-4F1ED393E3DE}"/>
              </a:ext>
            </a:extLst>
          </p:cNvPr>
          <p:cNvSpPr txBox="1"/>
          <p:nvPr/>
        </p:nvSpPr>
        <p:spPr>
          <a:xfrm>
            <a:off x="4937760" y="4572000"/>
            <a:ext cx="1206359" cy="34632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anchorCtr="0" compatLnSpc="0">
            <a:spAutoFit/>
          </a:bodyPr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fr-FR"/>
            </a:pPr>
            <a:r>
              <a:rPr lang="fr-FR" sz="1800" b="0" i="0" u="none" strike="noStrike" kern="1200" cap="none">
                <a:ln>
                  <a:noFill/>
                </a:ln>
                <a:latin typeface="Liberation Sans" pitchFamily="18"/>
                <a:ea typeface="Microsoft YaHei" pitchFamily="2"/>
                <a:cs typeface="Mangal" pitchFamily="2"/>
              </a:rPr>
              <a:t>Le vulcain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rme libre 1">
            <a:extLst>
              <a:ext uri="{FF2B5EF4-FFF2-40B4-BE49-F238E27FC236}">
                <a16:creationId xmlns:a16="http://schemas.microsoft.com/office/drawing/2014/main" id="{2AE1BB19-3988-DE42-B56B-49B9CD3BEC21}"/>
              </a:ext>
            </a:extLst>
          </p:cNvPr>
          <p:cNvSpPr/>
          <p:nvPr/>
        </p:nvSpPr>
        <p:spPr>
          <a:xfrm>
            <a:off x="4663440" y="1554479"/>
            <a:ext cx="457200" cy="274320"/>
          </a:xfrm>
          <a:custGeom>
            <a:avLst>
              <a:gd name="f0" fmla="val 16200"/>
            </a:avLst>
            <a:gdLst>
              <a:gd name="f1" fmla="val w"/>
              <a:gd name="f2" fmla="val h"/>
              <a:gd name="f3" fmla="val 0"/>
              <a:gd name="f4" fmla="val 21600"/>
              <a:gd name="f5" fmla="val -2147483647"/>
              <a:gd name="f6" fmla="val 2147483647"/>
              <a:gd name="f7" fmla="val 10800"/>
              <a:gd name="f8" fmla="*/ f1 1 21600"/>
              <a:gd name="f9" fmla="*/ f2 1 21600"/>
              <a:gd name="f10" fmla="pin 0 f0 21600"/>
              <a:gd name="f11" fmla="val f10"/>
              <a:gd name="f12" fmla="*/ f10 f8 1"/>
              <a:gd name="f13" fmla="*/ f3 f9 1"/>
              <a:gd name="f14" fmla="*/ 0 f8 1"/>
              <a:gd name="f15" fmla="*/ 21600 f8 1"/>
              <a:gd name="f16" fmla="*/ 21600 f9 1"/>
              <a:gd name="f17" fmla="*/ 0 f9 1"/>
            </a:gdLst>
            <a:ahLst>
              <a:ahXY gdRefX="f0" minX="f3" maxX="f4">
                <a:pos x="f12" y="f13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4" t="f17" r="f15" b="f16"/>
            <a:pathLst>
              <a:path w="21600" h="21600">
                <a:moveTo>
                  <a:pt x="f3" y="f3"/>
                </a:moveTo>
                <a:lnTo>
                  <a:pt x="f11" y="f3"/>
                </a:lnTo>
                <a:lnTo>
                  <a:pt x="f4" y="f7"/>
                </a:lnTo>
                <a:lnTo>
                  <a:pt x="f11" y="f4"/>
                </a:lnTo>
                <a:lnTo>
                  <a:pt x="f3" y="f4"/>
                </a:lnTo>
                <a:close/>
              </a:path>
            </a:pathLst>
          </a:custGeom>
          <a:solidFill>
            <a:srgbClr val="729FCF"/>
          </a:solidFill>
          <a:ln w="0">
            <a:solidFill>
              <a:srgbClr val="3465A4"/>
            </a:solidFill>
            <a:prstDash val="solid"/>
          </a:ln>
        </p:spPr>
        <p:txBody>
          <a:bodyPr wrap="none" lIns="90000" tIns="45000" rIns="90000" bIns="45000" anchor="ctr" anchorCtr="0" compatLnSpc="0">
            <a:spAutoFit/>
          </a:bodyPr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Microsoft YaHei" pitchFamily="2"/>
              <a:cs typeface="Mangal" pitchFamily="2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147258AB-4CEA-4B4F-9DE9-2CDAB6A41B5D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5521680" y="2926079"/>
            <a:ext cx="4262400" cy="2397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68FBA453-6EDB-8E43-A67B-77853EF19424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160560" y="3022560"/>
            <a:ext cx="4320000" cy="228096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Forme libre 4">
            <a:extLst>
              <a:ext uri="{FF2B5EF4-FFF2-40B4-BE49-F238E27FC236}">
                <a16:creationId xmlns:a16="http://schemas.microsoft.com/office/drawing/2014/main" id="{7BA7D11C-4BB9-9E47-99A8-98E6AA6B36A1}"/>
              </a:ext>
            </a:extLst>
          </p:cNvPr>
          <p:cNvSpPr/>
          <p:nvPr/>
        </p:nvSpPr>
        <p:spPr>
          <a:xfrm>
            <a:off x="4754879" y="3931920"/>
            <a:ext cx="457200" cy="274320"/>
          </a:xfrm>
          <a:custGeom>
            <a:avLst>
              <a:gd name="f0" fmla="val 16200"/>
            </a:avLst>
            <a:gdLst>
              <a:gd name="f1" fmla="val w"/>
              <a:gd name="f2" fmla="val h"/>
              <a:gd name="f3" fmla="val 0"/>
              <a:gd name="f4" fmla="val 21600"/>
              <a:gd name="f5" fmla="val -2147483647"/>
              <a:gd name="f6" fmla="val 2147483647"/>
              <a:gd name="f7" fmla="val 10800"/>
              <a:gd name="f8" fmla="*/ f1 1 21600"/>
              <a:gd name="f9" fmla="*/ f2 1 21600"/>
              <a:gd name="f10" fmla="pin 0 f0 21600"/>
              <a:gd name="f11" fmla="val f10"/>
              <a:gd name="f12" fmla="*/ f10 f8 1"/>
              <a:gd name="f13" fmla="*/ f3 f9 1"/>
              <a:gd name="f14" fmla="*/ 0 f8 1"/>
              <a:gd name="f15" fmla="*/ 21600 f8 1"/>
              <a:gd name="f16" fmla="*/ 21600 f9 1"/>
              <a:gd name="f17" fmla="*/ 0 f9 1"/>
            </a:gdLst>
            <a:ahLst>
              <a:ahXY gdRefX="f0" minX="f3" maxX="f4">
                <a:pos x="f12" y="f13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4" t="f17" r="f15" b="f16"/>
            <a:pathLst>
              <a:path w="21600" h="21600">
                <a:moveTo>
                  <a:pt x="f3" y="f3"/>
                </a:moveTo>
                <a:lnTo>
                  <a:pt x="f11" y="f3"/>
                </a:lnTo>
                <a:lnTo>
                  <a:pt x="f4" y="f7"/>
                </a:lnTo>
                <a:lnTo>
                  <a:pt x="f11" y="f4"/>
                </a:lnTo>
                <a:lnTo>
                  <a:pt x="f3" y="f4"/>
                </a:lnTo>
                <a:close/>
              </a:path>
            </a:pathLst>
          </a:custGeom>
          <a:solidFill>
            <a:srgbClr val="729FCF"/>
          </a:solidFill>
          <a:ln w="0">
            <a:solidFill>
              <a:srgbClr val="3465A4"/>
            </a:solidFill>
            <a:prstDash val="solid"/>
          </a:ln>
        </p:spPr>
        <p:txBody>
          <a:bodyPr wrap="none" lIns="90000" tIns="45000" rIns="90000" bIns="45000" anchor="ctr" anchorCtr="0" compatLnSpc="0">
            <a:spAutoFit/>
          </a:bodyPr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Microsoft YaHei" pitchFamily="2"/>
              <a:cs typeface="Mangal" pitchFamily="2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1A6E2C8D-23DA-DD42-AAB6-3424A5AC226E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182880" y="274320"/>
            <a:ext cx="4262400" cy="240047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B327E0C1-893E-4641-AF62-3EA8BEC6A1BA}"/>
              </a:ext>
            </a:extLst>
          </p:cNvPr>
          <p:cNvPicPr>
            <a:picLocks noChangeAspect="1"/>
          </p:cNvPicPr>
          <p:nvPr/>
        </p:nvPicPr>
        <p:blipFill>
          <a:blip r:embed="rId6">
            <a:lum/>
            <a:alphaModFix/>
          </a:blip>
          <a:srcRect/>
          <a:stretch>
            <a:fillRect/>
          </a:stretch>
        </p:blipFill>
        <p:spPr>
          <a:xfrm>
            <a:off x="5577840" y="274320"/>
            <a:ext cx="4136400" cy="2291399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83E088D2-34E5-FF4B-8E65-5E1CA87CBEC9}"/>
              </a:ext>
            </a:extLst>
          </p:cNvPr>
          <p:cNvSpPr txBox="1"/>
          <p:nvPr/>
        </p:nvSpPr>
        <p:spPr>
          <a:xfrm>
            <a:off x="4572000" y="457200"/>
            <a:ext cx="914400" cy="887444"/>
          </a:xfrm>
          <a:prstGeom prst="rect">
            <a:avLst/>
          </a:prstGeom>
          <a:noFill/>
          <a:ln>
            <a:noFill/>
          </a:ln>
        </p:spPr>
        <p:txBody>
          <a:bodyPr wrap="square" lIns="90000" tIns="45000" rIns="90000" bIns="45000" anchorCtr="0" compatLnSpc="0">
            <a:spAutoFit/>
          </a:bodyPr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fr-FR"/>
            </a:pPr>
            <a:r>
              <a:rPr lang="fr-FR" sz="1200" b="0" i="0" u="none" strike="noStrike" kern="1200" cap="none" dirty="0">
                <a:ln>
                  <a:noFill/>
                </a:ln>
                <a:latin typeface="Liberation Sans" pitchFamily="18"/>
                <a:ea typeface="Microsoft YaHei" pitchFamily="2"/>
                <a:cs typeface="Mangal" pitchFamily="2"/>
              </a:rPr>
              <a:t>Le crapaud commun</a:t>
            </a:r>
          </a:p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fr-FR"/>
            </a:pPr>
            <a:endParaRPr lang="fr-FR" sz="1800" b="0" i="0" u="none" strike="noStrike" kern="1200" cap="none" dirty="0">
              <a:ln>
                <a:noFill/>
              </a:ln>
              <a:latin typeface="Liberation Sans" pitchFamily="18"/>
              <a:ea typeface="Microsoft YaHei" pitchFamily="2"/>
              <a:cs typeface="Mangal" pitchFamily="2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FB11BFE3-7611-4141-A68E-693B54C5FB56}"/>
              </a:ext>
            </a:extLst>
          </p:cNvPr>
          <p:cNvSpPr txBox="1"/>
          <p:nvPr/>
        </p:nvSpPr>
        <p:spPr>
          <a:xfrm>
            <a:off x="4572000" y="3108959"/>
            <a:ext cx="1020192" cy="44495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anchorCtr="0" compatLnSpc="0">
            <a:spAutoFit/>
          </a:bodyPr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fr-FR"/>
            </a:pPr>
            <a:r>
              <a:rPr lang="fr-FR" sz="1200" b="0" i="0" u="none" strike="noStrike" kern="1200" cap="none" dirty="0">
                <a:ln>
                  <a:noFill/>
                </a:ln>
                <a:latin typeface="Liberation Sans" pitchFamily="18"/>
                <a:ea typeface="Microsoft YaHei" pitchFamily="2"/>
                <a:cs typeface="Mangal" pitchFamily="2"/>
              </a:rPr>
              <a:t>La chrysope</a:t>
            </a:r>
          </a:p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fr-FR"/>
            </a:pPr>
            <a:r>
              <a:rPr lang="fr-FR" sz="1200" b="0" i="0" u="none" strike="noStrike" kern="1200" cap="none" dirty="0">
                <a:ln>
                  <a:noFill/>
                </a:ln>
                <a:latin typeface="Liberation Sans" pitchFamily="18"/>
                <a:ea typeface="Microsoft YaHei" pitchFamily="2"/>
                <a:cs typeface="Mangal" pitchFamily="2"/>
              </a:rPr>
              <a:t>verte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E60C63D3-3348-B341-AA4D-C4DD41EE0046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4846320" y="2949480"/>
            <a:ext cx="5353920" cy="2720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B54F317A-E8C1-4546-BDA0-C33D9CF209D3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91440" y="2931839"/>
            <a:ext cx="4754879" cy="267444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3C11E9A4-4C98-444C-AF47-E97D89A17F37}"/>
              </a:ext>
            </a:extLst>
          </p:cNvPr>
          <p:cNvSpPr txBox="1"/>
          <p:nvPr/>
        </p:nvSpPr>
        <p:spPr>
          <a:xfrm>
            <a:off x="3184920" y="640080"/>
            <a:ext cx="1829520" cy="60228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anchorCtr="0" compatLnSpc="0">
            <a:spAutoFit/>
          </a:bodyPr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fr-FR"/>
            </a:pPr>
            <a:r>
              <a:rPr lang="fr-FR" sz="1800" b="0" i="0" u="none" strike="noStrike" kern="1200" cap="none">
                <a:ln>
                  <a:noFill/>
                </a:ln>
                <a:latin typeface="Liberation Sans" pitchFamily="18"/>
                <a:ea typeface="Microsoft YaHei" pitchFamily="2"/>
                <a:cs typeface="Mangal" pitchFamily="2"/>
              </a:rPr>
              <a:t>Espace détente,</a:t>
            </a:r>
          </a:p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fr-FR"/>
            </a:pPr>
            <a:r>
              <a:rPr lang="fr-FR" sz="1800" b="0" i="0" u="none" strike="noStrike" kern="1200" cap="none">
                <a:ln>
                  <a:noFill/>
                </a:ln>
                <a:latin typeface="Liberation Sans" pitchFamily="18"/>
                <a:ea typeface="Microsoft YaHei" pitchFamily="2"/>
                <a:cs typeface="Mangal" pitchFamily="2"/>
              </a:rPr>
              <a:t> jeux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33D2A382-D299-0845-8CC3-D7323B8FDF89}"/>
              </a:ext>
            </a:extLst>
          </p:cNvPr>
          <p:cNvSpPr txBox="1"/>
          <p:nvPr/>
        </p:nvSpPr>
        <p:spPr>
          <a:xfrm>
            <a:off x="6732594" y="5048207"/>
            <a:ext cx="1713850" cy="621793"/>
          </a:xfrm>
          <a:prstGeom prst="rect">
            <a:avLst/>
          </a:prstGeom>
          <a:noFill/>
          <a:ln>
            <a:noFill/>
          </a:ln>
        </p:spPr>
        <p:txBody>
          <a:bodyPr wrap="square" lIns="90000" tIns="45000" rIns="90000" bIns="45000" anchorCtr="0" compatLnSpc="0">
            <a:spAutoFit/>
          </a:bodyPr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fr-FR"/>
            </a:pPr>
            <a:r>
              <a:rPr lang="fr-FR" sz="1800" b="0" i="0" u="none" strike="noStrike" kern="1200" cap="none" dirty="0">
                <a:ln>
                  <a:noFill/>
                </a:ln>
                <a:solidFill>
                  <a:schemeClr val="bg1"/>
                </a:solidFill>
                <a:latin typeface="Liberation Sans" pitchFamily="18"/>
                <a:ea typeface="Microsoft YaHei" pitchFamily="2"/>
                <a:cs typeface="Mangal" pitchFamily="2"/>
              </a:rPr>
              <a:t>Abri pour</a:t>
            </a:r>
          </a:p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fr-FR"/>
            </a:pPr>
            <a:r>
              <a:rPr lang="fr-FR" dirty="0">
                <a:solidFill>
                  <a:schemeClr val="bg1"/>
                </a:solidFill>
                <a:latin typeface="Liberation Sans" pitchFamily="18"/>
                <a:ea typeface="Microsoft YaHei" pitchFamily="2"/>
                <a:cs typeface="Mangal" pitchFamily="2"/>
              </a:rPr>
              <a:t>l</a:t>
            </a:r>
            <a:r>
              <a:rPr lang="fr-FR" sz="1800" b="0" i="0" u="none" strike="noStrike" kern="1200" cap="none" dirty="0">
                <a:ln>
                  <a:noFill/>
                </a:ln>
                <a:solidFill>
                  <a:schemeClr val="bg1"/>
                </a:solidFill>
                <a:latin typeface="Liberation Sans" pitchFamily="18"/>
                <a:ea typeface="Microsoft YaHei" pitchFamily="2"/>
                <a:cs typeface="Mangal" pitchFamily="2"/>
              </a:rPr>
              <a:t>e hérisson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9BD6E744-467B-234E-86FB-6A71F7E5F7ED}"/>
              </a:ext>
            </a:extLst>
          </p:cNvPr>
          <p:cNvSpPr txBox="1"/>
          <p:nvPr/>
        </p:nvSpPr>
        <p:spPr>
          <a:xfrm>
            <a:off x="8503920" y="4937760"/>
            <a:ext cx="1054113" cy="356336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anchorCtr="0" compatLnSpc="0">
            <a:spAutoFit/>
          </a:bodyPr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fr-FR"/>
            </a:pPr>
            <a:r>
              <a:rPr lang="fr-FR" sz="1800" b="0" i="0" u="none" strike="noStrike" kern="1200" cap="none" dirty="0">
                <a:ln>
                  <a:noFill/>
                </a:ln>
                <a:solidFill>
                  <a:schemeClr val="bg1"/>
                </a:solidFill>
                <a:latin typeface="Liberation Sans" pitchFamily="18"/>
                <a:ea typeface="Microsoft YaHei" pitchFamily="2"/>
                <a:cs typeface="Mangal" pitchFamily="2"/>
              </a:rPr>
              <a:t>compost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6017BE33-F6FB-414C-B5BE-E259D08C38B8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4903200" y="-29880"/>
            <a:ext cx="5297039" cy="297936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22B24E8B-16A4-3E41-A490-49DA0B89AFD6}"/>
              </a:ext>
            </a:extLst>
          </p:cNvPr>
          <p:cNvPicPr>
            <a:picLocks noChangeAspect="1"/>
          </p:cNvPicPr>
          <p:nvPr/>
        </p:nvPicPr>
        <p:blipFill>
          <a:blip r:embed="rId6">
            <a:lum/>
            <a:alphaModFix/>
          </a:blip>
          <a:srcRect/>
          <a:stretch>
            <a:fillRect/>
          </a:stretch>
        </p:blipFill>
        <p:spPr>
          <a:xfrm>
            <a:off x="0" y="0"/>
            <a:ext cx="5908320" cy="3323159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97BAE271-8BA1-5145-8E5D-06192DA9003B}"/>
              </a:ext>
            </a:extLst>
          </p:cNvPr>
          <p:cNvSpPr txBox="1"/>
          <p:nvPr/>
        </p:nvSpPr>
        <p:spPr>
          <a:xfrm>
            <a:off x="8199360" y="316800"/>
            <a:ext cx="1054433" cy="356336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anchorCtr="0" compatLnSpc="0">
            <a:spAutoFit/>
          </a:bodyPr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fr-FR"/>
            </a:pPr>
            <a:r>
              <a:rPr lang="fr-FR" sz="1800" b="0" i="0" u="none" strike="noStrike" kern="1200" cap="none" dirty="0">
                <a:ln>
                  <a:noFill/>
                </a:ln>
                <a:solidFill>
                  <a:schemeClr val="bg1"/>
                </a:solidFill>
                <a:latin typeface="Liberation Sans" pitchFamily="18"/>
                <a:ea typeface="Microsoft YaHei" pitchFamily="2"/>
                <a:cs typeface="Mangal" pitchFamily="2"/>
              </a:rPr>
              <a:t>La vigne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34469B43-7ADE-7B44-BC5D-E6D6C41FBDDC}"/>
              </a:ext>
            </a:extLst>
          </p:cNvPr>
          <p:cNvSpPr txBox="1"/>
          <p:nvPr/>
        </p:nvSpPr>
        <p:spPr>
          <a:xfrm>
            <a:off x="7589519" y="2559960"/>
            <a:ext cx="1542130" cy="356336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anchorCtr="0" compatLnSpc="0">
            <a:spAutoFit/>
          </a:bodyPr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fr-FR"/>
            </a:pPr>
            <a:r>
              <a:rPr lang="fr-FR" sz="1800" b="0" i="0" u="none" strike="noStrike" kern="1200" cap="none" dirty="0">
                <a:ln>
                  <a:noFill/>
                </a:ln>
                <a:solidFill>
                  <a:schemeClr val="bg1"/>
                </a:solidFill>
                <a:latin typeface="Liberation Sans" pitchFamily="18"/>
                <a:ea typeface="Microsoft YaHei" pitchFamily="2"/>
                <a:cs typeface="Mangal" pitchFamily="2"/>
              </a:rPr>
              <a:t>La chélidoine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02E5FBDD-6747-F84F-8DCD-4CE666816ABD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34920" y="-388800"/>
            <a:ext cx="10079640" cy="56696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ED4CF2F2-66AC-BE44-9820-3F8A44050CEA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34920" y="-388800"/>
            <a:ext cx="10079640" cy="566964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847487DD-9331-1C48-B9FA-1DD09FFD9F8B}"/>
              </a:ext>
            </a:extLst>
          </p:cNvPr>
          <p:cNvSpPr txBox="1"/>
          <p:nvPr/>
        </p:nvSpPr>
        <p:spPr>
          <a:xfrm>
            <a:off x="4036742" y="4514081"/>
            <a:ext cx="1849779" cy="621793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anchorCtr="0" compatLnSpc="0">
            <a:spAutoFit/>
          </a:bodyPr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fr-FR"/>
            </a:pPr>
            <a:r>
              <a:rPr lang="fr-FR" sz="1800" b="0" i="0" u="none" strike="noStrike" kern="1200" cap="none" dirty="0">
                <a:ln>
                  <a:noFill/>
                </a:ln>
                <a:solidFill>
                  <a:schemeClr val="bg1"/>
                </a:solidFill>
                <a:latin typeface="Liberation Sans" pitchFamily="18"/>
                <a:ea typeface="Microsoft YaHei" pitchFamily="2"/>
                <a:cs typeface="Mangal" pitchFamily="2"/>
              </a:rPr>
              <a:t>Vergers et baies</a:t>
            </a:r>
          </a:p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fr-FR"/>
            </a:pPr>
            <a:r>
              <a:rPr lang="fr-FR" sz="1800" b="0" i="0" u="none" strike="noStrike" kern="1200" cap="none" dirty="0">
                <a:ln>
                  <a:noFill/>
                </a:ln>
                <a:solidFill>
                  <a:schemeClr val="bg1"/>
                </a:solidFill>
                <a:latin typeface="Liberation Sans" pitchFamily="18"/>
                <a:ea typeface="Microsoft YaHei" pitchFamily="2"/>
                <a:cs typeface="Mangal" pitchFamily="2"/>
              </a:rPr>
              <a:t>en libre service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DBD9AECB-6ABC-9643-8D12-A375D560BAC6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34920" y="360"/>
            <a:ext cx="10079640" cy="566964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7F71EE25-E1BD-2B46-86B4-383236094189}"/>
              </a:ext>
            </a:extLst>
          </p:cNvPr>
          <p:cNvSpPr txBox="1"/>
          <p:nvPr/>
        </p:nvSpPr>
        <p:spPr>
          <a:xfrm>
            <a:off x="2651760" y="274320"/>
            <a:ext cx="1747439" cy="98136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anchorCtr="0" compatLnSpc="0">
            <a:spAutoFit/>
          </a:bodyPr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fr-FR"/>
            </a:pPr>
            <a:r>
              <a:rPr lang="fr-FR" sz="1500" b="0" i="0" u="none" strike="noStrike" kern="1200" cap="none">
                <a:ln>
                  <a:noFill/>
                </a:ln>
                <a:latin typeface="Liberation Sans" pitchFamily="18"/>
                <a:ea typeface="Microsoft YaHei" pitchFamily="2"/>
                <a:cs typeface="Mangal" pitchFamily="2"/>
              </a:rPr>
              <a:t>Espace de repos</a:t>
            </a:r>
          </a:p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fr-FR"/>
            </a:pPr>
            <a:r>
              <a:rPr lang="fr-FR" sz="1500" b="0" i="0" u="none" strike="noStrike" kern="1200" cap="none">
                <a:ln>
                  <a:noFill/>
                </a:ln>
                <a:latin typeface="Liberation Sans" pitchFamily="18"/>
                <a:ea typeface="Microsoft YaHei" pitchFamily="2"/>
                <a:cs typeface="Mangal" pitchFamily="2"/>
              </a:rPr>
              <a:t>Espace éducatif</a:t>
            </a:r>
          </a:p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fr-FR"/>
            </a:pPr>
            <a:r>
              <a:rPr lang="fr-FR" sz="1500" b="0" i="0" u="none" strike="noStrike" kern="1200" cap="none">
                <a:ln>
                  <a:noFill/>
                </a:ln>
                <a:latin typeface="Liberation Sans" pitchFamily="18"/>
                <a:ea typeface="Microsoft YaHei" pitchFamily="2"/>
                <a:cs typeface="Mangal" pitchFamily="2"/>
              </a:rPr>
              <a:t>Espace participatif</a:t>
            </a:r>
          </a:p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fr-FR"/>
            </a:pPr>
            <a:endParaRPr lang="fr-FR" sz="1800" b="0" i="0" u="none" strike="noStrike" kern="1200" cap="none">
              <a:ln>
                <a:noFill/>
              </a:ln>
              <a:latin typeface="Liberation Sans" pitchFamily="18"/>
              <a:ea typeface="Microsoft YaHei" pitchFamily="2"/>
              <a:cs typeface="Mangal" pitchFamily="2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7F4F054B-3CEA-7648-8839-CACC418EEDF6}"/>
              </a:ext>
            </a:extLst>
          </p:cNvPr>
          <p:cNvSpPr txBox="1"/>
          <p:nvPr/>
        </p:nvSpPr>
        <p:spPr>
          <a:xfrm>
            <a:off x="914400" y="4663440"/>
            <a:ext cx="2068920" cy="34632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anchorCtr="0" compatLnSpc="0">
            <a:spAutoFit/>
          </a:bodyPr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fr-FR"/>
            </a:pPr>
            <a:r>
              <a:rPr lang="fr-FR" sz="1800" b="0" i="0" u="none" strike="noStrike" kern="1200" cap="none">
                <a:ln>
                  <a:noFill/>
                </a:ln>
                <a:latin typeface="Liberation Sans" pitchFamily="18"/>
                <a:ea typeface="Microsoft YaHei" pitchFamily="2"/>
                <a:cs typeface="Mangal" pitchFamily="2"/>
              </a:rPr>
              <a:t>Jardin des simples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6E23B01-9802-5C4F-B148-2859B42775A9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lvl="0"/>
            <a:r>
              <a:rPr lang="fr-FR" sz="4000"/>
              <a:t>Voies douces, circulation apaisée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03D6839F-929B-7A41-84A4-C327F680B347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03999" y="1326600"/>
            <a:ext cx="4426920" cy="2862322"/>
          </a:xfrm>
        </p:spPr>
        <p:txBody>
          <a:bodyPr/>
          <a:lstStyle/>
          <a:p>
            <a:pPr lvl="0"/>
            <a:r>
              <a:rPr lang="fr-FR" sz="2000" b="1" dirty="0"/>
              <a:t>Ville apaisée :</a:t>
            </a:r>
          </a:p>
          <a:p>
            <a:pPr lvl="0">
              <a:buSzPct val="45000"/>
              <a:buFont typeface="StarSymbol"/>
              <a:buChar char="●"/>
            </a:pPr>
            <a:r>
              <a:rPr lang="fr-FR" sz="1600" dirty="0"/>
              <a:t>Moins de voiture</a:t>
            </a:r>
          </a:p>
          <a:p>
            <a:pPr lvl="0">
              <a:buSzPct val="45000"/>
              <a:buFont typeface="StarSymbol"/>
              <a:buChar char="●"/>
            </a:pPr>
            <a:r>
              <a:rPr lang="fr-FR" sz="1600" dirty="0"/>
              <a:t>Plus de trajets domicile travail à vélo</a:t>
            </a:r>
          </a:p>
          <a:p>
            <a:pPr lvl="0">
              <a:buSzPct val="45000"/>
              <a:buFont typeface="StarSymbol"/>
              <a:buChar char="●"/>
            </a:pPr>
            <a:r>
              <a:rPr lang="fr-FR" sz="1600" dirty="0"/>
              <a:t> pistes cyclables sécurisées et roulantes</a:t>
            </a:r>
          </a:p>
          <a:p>
            <a:pPr lvl="0">
              <a:buSzPct val="45000"/>
              <a:buFont typeface="StarSymbol"/>
              <a:buChar char="●"/>
            </a:pPr>
            <a:r>
              <a:rPr lang="fr-FR" sz="1600" dirty="0"/>
              <a:t>Voies piétonnes</a:t>
            </a:r>
          </a:p>
          <a:p>
            <a:pPr lvl="0">
              <a:buSzPct val="45000"/>
              <a:buFont typeface="StarSymbol"/>
              <a:buChar char="●"/>
            </a:pPr>
            <a:r>
              <a:rPr lang="fr-FR" sz="1600" dirty="0"/>
              <a:t>Qualité de l’air</a:t>
            </a:r>
          </a:p>
          <a:p>
            <a:pPr lvl="0">
              <a:buSzPct val="45000"/>
              <a:buFont typeface="StarSymbol"/>
              <a:buChar char="●"/>
            </a:pPr>
            <a:r>
              <a:rPr lang="fr-FR" sz="1600" dirty="0"/>
              <a:t>Commerces accessibles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A8AF86EF-B2D8-B743-9610-B38E435F7290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03999" y="3044160"/>
            <a:ext cx="4426920" cy="1568160"/>
          </a:xfrm>
        </p:spPr>
        <p:txBody>
          <a:bodyPr/>
          <a:lstStyle/>
          <a:p>
            <a:pPr lvl="0"/>
            <a:endParaRPr lang="fr-FR"/>
          </a:p>
          <a:p>
            <a:pPr lvl="0"/>
            <a:endParaRPr lang="fr-FR" sz="200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F090F6CD-83AA-414A-AC4A-DF6C65B366A9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309600" y="3123000"/>
            <a:ext cx="3713760" cy="208908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C4B58C9A-9997-3C48-9F6A-4F22DEDD08DB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4297680" y="1188719"/>
            <a:ext cx="5542560" cy="3117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62CD134A-032E-714C-A745-BCDE068C3C1A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4754879" y="2674800"/>
            <a:ext cx="5325120" cy="2995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10FE2D04-0D12-6A47-9CC7-7FFD533898DC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4754879" y="-388800"/>
            <a:ext cx="5359680" cy="301464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90C6EA3A-654B-BA47-B1A9-0B4C30B0CB46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65880" y="-391680"/>
            <a:ext cx="4597560" cy="258623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7538C137-00CB-D540-8CB0-1DBE19A72E0C}"/>
              </a:ext>
            </a:extLst>
          </p:cNvPr>
          <p:cNvPicPr>
            <a:picLocks noChangeAspect="1"/>
          </p:cNvPicPr>
          <p:nvPr/>
        </p:nvPicPr>
        <p:blipFill>
          <a:blip r:embed="rId6">
            <a:lum/>
            <a:alphaModFix/>
          </a:blip>
          <a:srcRect/>
          <a:stretch>
            <a:fillRect/>
          </a:stretch>
        </p:blipFill>
        <p:spPr>
          <a:xfrm>
            <a:off x="0" y="2286000"/>
            <a:ext cx="4663440" cy="262332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E2BD932E-E74E-A041-903A-38895A163B43}"/>
              </a:ext>
            </a:extLst>
          </p:cNvPr>
          <p:cNvSpPr txBox="1"/>
          <p:nvPr/>
        </p:nvSpPr>
        <p:spPr>
          <a:xfrm>
            <a:off x="457200" y="5029200"/>
            <a:ext cx="4206240" cy="60228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anchorCtr="0" compatLnSpc="0">
            <a:spAutoFit/>
          </a:bodyPr>
          <a:lstStyle/>
          <a:p>
            <a:pPr marL="0" marR="0" lvl="0" indent="0" algn="ctr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fr-FR"/>
            </a:pPr>
            <a:r>
              <a:rPr lang="fr-FR" sz="1800" b="0" i="0" u="none" strike="noStrike" kern="1200" cap="none">
                <a:ln>
                  <a:noFill/>
                </a:ln>
                <a:latin typeface="Liberation Sans" pitchFamily="18"/>
                <a:ea typeface="Microsoft YaHei" pitchFamily="2"/>
                <a:cs typeface="Mangal" pitchFamily="2"/>
              </a:rPr>
              <a:t>Plantes médicinales et aromatiques</a:t>
            </a:r>
          </a:p>
          <a:p>
            <a:pPr marL="0" marR="0" lvl="0" indent="0" algn="ctr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fr-FR"/>
            </a:pPr>
            <a:r>
              <a:rPr lang="fr-FR" sz="1800" b="0" i="0" u="none" strike="noStrike" kern="1200" cap="none">
                <a:ln>
                  <a:noFill/>
                </a:ln>
                <a:latin typeface="Liberation Sans" pitchFamily="18"/>
                <a:ea typeface="Microsoft YaHei" pitchFamily="2"/>
                <a:cs typeface="Mangal" pitchFamily="2"/>
              </a:rPr>
              <a:t> à diposition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2160AE13-685F-1046-8F9D-9789C7C78042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0" y="2560319"/>
            <a:ext cx="5542560" cy="3117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C2165FAD-29D2-3D45-99DD-0644CF7A6290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 r="10720"/>
          <a:stretch>
            <a:fillRect/>
          </a:stretch>
        </p:blipFill>
        <p:spPr>
          <a:xfrm>
            <a:off x="3840479" y="1582919"/>
            <a:ext cx="6239160" cy="40950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037FFAC5-FCB8-FC4F-A9D2-D775C6900ACD}"/>
              </a:ext>
            </a:extLst>
          </p:cNvPr>
          <p:cNvSpPr txBox="1"/>
          <p:nvPr/>
        </p:nvSpPr>
        <p:spPr>
          <a:xfrm>
            <a:off x="365760" y="91440"/>
            <a:ext cx="9551880" cy="91440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anchorCtr="0" compatLnSpc="0">
            <a:spAutoFit/>
          </a:bodyPr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fr-FR" sz="2600"/>
            </a:pPr>
            <a:r>
              <a:rPr lang="fr-FR" sz="2600" b="0" i="0" u="none" strike="noStrike" kern="1200" cap="none">
                <a:ln>
                  <a:noFill/>
                </a:ln>
                <a:latin typeface="Liberation Sans" pitchFamily="18"/>
                <a:ea typeface="Microsoft YaHei" pitchFamily="2"/>
                <a:cs typeface="Mangal" pitchFamily="2"/>
              </a:rPr>
              <a:t>      Recréer des corridors Verts : biodiversité préservée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FA19ABA4-7ACD-5A43-9B5B-40FF141AA6A9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274320" y="662760"/>
            <a:ext cx="4348440" cy="2446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A794ED29-1752-094D-9698-374408B5F021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5486399" y="640080"/>
            <a:ext cx="4389120" cy="246888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B6710D93-D04D-6242-B5AE-D3E810FCEAED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3301920" y="3314519"/>
            <a:ext cx="3373200" cy="189756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20DFC5B8-023D-F840-99CD-009CE67596AE}"/>
              </a:ext>
            </a:extLst>
          </p:cNvPr>
          <p:cNvPicPr>
            <a:picLocks noChangeAspect="1"/>
          </p:cNvPicPr>
          <p:nvPr/>
        </p:nvPicPr>
        <p:blipFill>
          <a:blip r:embed="rId6">
            <a:lum/>
            <a:alphaModFix/>
          </a:blip>
          <a:srcRect/>
          <a:stretch>
            <a:fillRect/>
          </a:stretch>
        </p:blipFill>
        <p:spPr>
          <a:xfrm>
            <a:off x="6766560" y="3291839"/>
            <a:ext cx="3373560" cy="189756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689ECC5B-A2D6-9F45-B796-BF5BE2C41905}"/>
              </a:ext>
            </a:extLst>
          </p:cNvPr>
          <p:cNvPicPr>
            <a:picLocks noChangeAspect="1"/>
          </p:cNvPicPr>
          <p:nvPr/>
        </p:nvPicPr>
        <p:blipFill>
          <a:blip r:embed="rId7">
            <a:lum/>
            <a:alphaModFix/>
          </a:blip>
          <a:srcRect/>
          <a:stretch>
            <a:fillRect/>
          </a:stretch>
        </p:blipFill>
        <p:spPr>
          <a:xfrm>
            <a:off x="91440" y="3291839"/>
            <a:ext cx="3108959" cy="1923839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8531A50B-0D3D-4046-97AF-173F3AE8EB19}"/>
              </a:ext>
            </a:extLst>
          </p:cNvPr>
          <p:cNvSpPr txBox="1"/>
          <p:nvPr/>
        </p:nvSpPr>
        <p:spPr>
          <a:xfrm>
            <a:off x="323640" y="0"/>
            <a:ext cx="9551880" cy="60228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anchorCtr="0" compatLnSpc="0"/>
          <a:lstStyle/>
          <a:p>
            <a:pPr marL="0" marR="0" lvl="0" indent="0" algn="ctr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fr-FR"/>
            </a:pPr>
            <a:r>
              <a:rPr lang="fr-FR" sz="1800" b="0" i="0" u="none" strike="noStrike" kern="1200" cap="none" dirty="0">
                <a:ln>
                  <a:noFill/>
                </a:ln>
                <a:latin typeface="Liberation Sans" pitchFamily="18"/>
                <a:ea typeface="Microsoft YaHei" pitchFamily="2"/>
                <a:cs typeface="Mangal" pitchFamily="2"/>
              </a:rPr>
              <a:t> </a:t>
            </a:r>
            <a:r>
              <a:rPr lang="fr-FR" sz="2200" dirty="0">
                <a:latin typeface="Liberation Sans" pitchFamily="18"/>
                <a:ea typeface="Microsoft YaHei" pitchFamily="2"/>
                <a:cs typeface="Mangal" pitchFamily="2"/>
              </a:rPr>
              <a:t>C</a:t>
            </a:r>
            <a:r>
              <a:rPr lang="fr-FR" sz="2200" b="0" i="0" u="none" strike="noStrike" kern="1200" cap="none" dirty="0">
                <a:ln>
                  <a:noFill/>
                </a:ln>
                <a:latin typeface="Liberation Sans" pitchFamily="18"/>
                <a:ea typeface="Microsoft YaHei" pitchFamily="2"/>
                <a:cs typeface="Mangal" pitchFamily="2"/>
              </a:rPr>
              <a:t>orridors verts avec des plantes indigènes, mellifères, avec des nichoirs...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FE4B6053-EA14-CC4C-B54C-6C519410E256}"/>
              </a:ext>
            </a:extLst>
          </p:cNvPr>
          <p:cNvSpPr txBox="1"/>
          <p:nvPr/>
        </p:nvSpPr>
        <p:spPr>
          <a:xfrm>
            <a:off x="5633100" y="1128601"/>
            <a:ext cx="2820240" cy="85824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anchorCtr="0" compatLnSpc="0">
            <a:spAutoFit/>
          </a:bodyPr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fr-FR"/>
            </a:pPr>
            <a:r>
              <a:rPr lang="fr-FR" sz="1800" b="0" i="0" u="none" strike="noStrike" kern="1200" cap="none" dirty="0">
                <a:ln>
                  <a:noFill/>
                </a:ln>
                <a:solidFill>
                  <a:srgbClr val="DEE7E5"/>
                </a:solidFill>
                <a:latin typeface="Liberation Sans" pitchFamily="18"/>
                <a:ea typeface="Microsoft YaHei" pitchFamily="2"/>
                <a:cs typeface="Mangal" pitchFamily="2"/>
              </a:rPr>
              <a:t>Buissons, bourriers :</a:t>
            </a:r>
          </a:p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fr-FR"/>
            </a:pPr>
            <a:r>
              <a:rPr lang="fr-FR" sz="1800" b="0" i="0" u="none" strike="noStrike" kern="1200" cap="none" dirty="0">
                <a:ln>
                  <a:noFill/>
                </a:ln>
                <a:solidFill>
                  <a:srgbClr val="DEE7E5"/>
                </a:solidFill>
                <a:latin typeface="Liberation Sans" pitchFamily="18"/>
                <a:ea typeface="Microsoft YaHei" pitchFamily="2"/>
                <a:cs typeface="Mangal" pitchFamily="2"/>
              </a:rPr>
              <a:t>Ajoncs, Aubépines, prunelliers</a:t>
            </a:r>
            <a:r>
              <a:rPr lang="fr-FR" sz="1800" b="0" i="0" u="none" strike="noStrike" kern="1200" cap="none" dirty="0">
                <a:ln>
                  <a:noFill/>
                </a:ln>
                <a:latin typeface="Liberation Sans" pitchFamily="18"/>
                <a:ea typeface="Microsoft YaHei" pitchFamily="2"/>
                <a:cs typeface="Mangal" pitchFamily="2"/>
              </a:rPr>
              <a:t>..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54B1594E-770F-E04F-8F8B-15541427845B}"/>
              </a:ext>
            </a:extLst>
          </p:cNvPr>
          <p:cNvSpPr txBox="1"/>
          <p:nvPr/>
        </p:nvSpPr>
        <p:spPr>
          <a:xfrm>
            <a:off x="829439" y="4256280"/>
            <a:ext cx="2081160" cy="34632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anchorCtr="0" compatLnSpc="0">
            <a:spAutoFit/>
          </a:bodyPr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fr-FR"/>
            </a:pPr>
            <a:r>
              <a:rPr lang="fr-FR" sz="1800" b="0" i="0" u="none" strike="noStrike" kern="1200" cap="none" dirty="0">
                <a:ln>
                  <a:noFill/>
                </a:ln>
                <a:latin typeface="Liberation Sans" pitchFamily="18"/>
                <a:ea typeface="Microsoft YaHei" pitchFamily="2"/>
                <a:cs typeface="Mangal" pitchFamily="2"/>
              </a:rPr>
              <a:t>Fenouil (machaon)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5860E305-384C-A741-A387-9521398D1450}"/>
              </a:ext>
            </a:extLst>
          </p:cNvPr>
          <p:cNvSpPr txBox="1"/>
          <p:nvPr/>
        </p:nvSpPr>
        <p:spPr>
          <a:xfrm>
            <a:off x="3448958" y="3865829"/>
            <a:ext cx="849185" cy="356336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anchorCtr="0" compatLnSpc="0">
            <a:spAutoFit/>
          </a:bodyPr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fr-FR"/>
            </a:pPr>
            <a:r>
              <a:rPr lang="fr-FR" sz="1800" b="0" i="0" u="none" strike="noStrike" kern="1200" cap="none" dirty="0">
                <a:ln>
                  <a:noFill/>
                </a:ln>
                <a:solidFill>
                  <a:schemeClr val="bg1"/>
                </a:solidFill>
                <a:latin typeface="Liberation Sans" pitchFamily="18"/>
                <a:ea typeface="Microsoft YaHei" pitchFamily="2"/>
                <a:cs typeface="Mangal" pitchFamily="2"/>
              </a:rPr>
              <a:t>Sauge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C911E849-96ED-474F-84EA-261D8927B167}"/>
              </a:ext>
            </a:extLst>
          </p:cNvPr>
          <p:cNvSpPr txBox="1"/>
          <p:nvPr/>
        </p:nvSpPr>
        <p:spPr>
          <a:xfrm>
            <a:off x="8095786" y="4635328"/>
            <a:ext cx="1054048" cy="356336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anchorCtr="0" compatLnSpc="0">
            <a:spAutoFit/>
          </a:bodyPr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fr-FR"/>
            </a:pPr>
            <a:r>
              <a:rPr lang="fr-FR" sz="1800" b="0" i="0" u="none" strike="noStrike" kern="1200" cap="none" dirty="0">
                <a:ln>
                  <a:noFill/>
                </a:ln>
                <a:solidFill>
                  <a:schemeClr val="bg1"/>
                </a:solidFill>
                <a:latin typeface="Liberation Sans" pitchFamily="18"/>
                <a:ea typeface="Microsoft YaHei" pitchFamily="2"/>
                <a:cs typeface="Mangal" pitchFamily="2"/>
              </a:rPr>
              <a:t>Romarin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A89F789E-F7E7-7C41-807B-7E309B577D16}"/>
              </a:ext>
            </a:extLst>
          </p:cNvPr>
          <p:cNvSpPr txBox="1"/>
          <p:nvPr/>
        </p:nvSpPr>
        <p:spPr>
          <a:xfrm>
            <a:off x="2015280" y="2011680"/>
            <a:ext cx="2373840" cy="85824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anchorCtr="0" compatLnSpc="0">
            <a:spAutoFit/>
          </a:bodyPr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fr-FR">
                <a:solidFill>
                  <a:srgbClr val="DEE7E5"/>
                </a:solidFill>
              </a:defRPr>
            </a:pPr>
            <a:r>
              <a:rPr lang="fr-FR" sz="1800" b="0" i="0" u="none" strike="noStrike" kern="1200" cap="none">
                <a:ln>
                  <a:noFill/>
                </a:ln>
                <a:solidFill>
                  <a:srgbClr val="DEE7E5"/>
                </a:solidFill>
                <a:latin typeface="Liberation Sans" pitchFamily="18"/>
                <a:ea typeface="Microsoft YaHei" pitchFamily="2"/>
                <a:cs typeface="Mangal" pitchFamily="2"/>
              </a:rPr>
              <a:t>Enherbement naturel,</a:t>
            </a:r>
          </a:p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fr-FR">
                <a:solidFill>
                  <a:srgbClr val="DEE7E5"/>
                </a:solidFill>
              </a:defRPr>
            </a:pPr>
            <a:r>
              <a:rPr lang="fr-FR" sz="1800" b="0" i="0" u="none" strike="noStrike" kern="1200" cap="none">
                <a:ln>
                  <a:noFill/>
                </a:ln>
                <a:solidFill>
                  <a:srgbClr val="DEE7E5"/>
                </a:solidFill>
                <a:latin typeface="Liberation Sans" pitchFamily="18"/>
                <a:ea typeface="Microsoft YaHei" pitchFamily="2"/>
                <a:cs typeface="Mangal" pitchFamily="2"/>
              </a:rPr>
              <a:t>Broyage, fauches</a:t>
            </a:r>
          </a:p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fr-FR">
                <a:solidFill>
                  <a:srgbClr val="DEE7E5"/>
                </a:solidFill>
              </a:defRPr>
            </a:pPr>
            <a:r>
              <a:rPr lang="fr-FR" sz="1800" b="0" i="0" u="none" strike="noStrike" kern="1200" cap="none">
                <a:ln>
                  <a:noFill/>
                </a:ln>
                <a:solidFill>
                  <a:srgbClr val="DEE7E5"/>
                </a:solidFill>
                <a:latin typeface="Liberation Sans" pitchFamily="18"/>
                <a:ea typeface="Microsoft YaHei" pitchFamily="2"/>
                <a:cs typeface="Mangal" pitchFamily="2"/>
              </a:rPr>
              <a:t>tardives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EF06F636-D6C9-0E4C-98EA-AD89A1120D30}"/>
              </a:ext>
            </a:extLst>
          </p:cNvPr>
          <p:cNvSpPr txBox="1"/>
          <p:nvPr/>
        </p:nvSpPr>
        <p:spPr>
          <a:xfrm>
            <a:off x="6675119" y="2103120"/>
            <a:ext cx="3033720" cy="85824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anchorCtr="0" compatLnSpc="0">
            <a:spAutoFit/>
          </a:bodyPr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fr-FR"/>
            </a:pPr>
            <a:endParaRPr lang="fr-FR" sz="1800" b="0" i="0" u="none" strike="noStrike" kern="1200" cap="none">
              <a:ln>
                <a:noFill/>
              </a:ln>
              <a:latin typeface="Liberation Sans" pitchFamily="18"/>
              <a:ea typeface="Microsoft YaHei" pitchFamily="2"/>
              <a:cs typeface="Mangal" pitchFamily="2"/>
            </a:endParaRPr>
          </a:p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fr-FR"/>
            </a:pPr>
            <a:r>
              <a:rPr lang="fr-FR" sz="1800" b="0" i="0" u="none" strike="noStrike" kern="1200" cap="none">
                <a:ln>
                  <a:noFill/>
                </a:ln>
                <a:solidFill>
                  <a:srgbClr val="DEE7E5"/>
                </a:solidFill>
                <a:latin typeface="Liberation Sans" pitchFamily="18"/>
                <a:ea typeface="Microsoft YaHei" pitchFamily="2"/>
                <a:cs typeface="Mangal" pitchFamily="2"/>
              </a:rPr>
              <a:t>Hauteurs variées,</a:t>
            </a:r>
          </a:p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fr-FR"/>
            </a:pPr>
            <a:r>
              <a:rPr lang="fr-FR" sz="1800" b="0" i="0" u="none" strike="noStrike" kern="1200" cap="none">
                <a:ln>
                  <a:noFill/>
                </a:ln>
                <a:solidFill>
                  <a:srgbClr val="DEE7E5"/>
                </a:solidFill>
                <a:latin typeface="Liberation Sans" pitchFamily="18"/>
                <a:ea typeface="Microsoft YaHei" pitchFamily="2"/>
                <a:cs typeface="Mangal" pitchFamily="2"/>
              </a:rPr>
              <a:t>Résistantes à la sécheresse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91A332B3-6067-CF44-89F1-585BF0F9E2C6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 b="6724"/>
          <a:stretch>
            <a:fillRect/>
          </a:stretch>
        </p:blipFill>
        <p:spPr>
          <a:xfrm>
            <a:off x="457200" y="1005840"/>
            <a:ext cx="9082800" cy="465084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5022371D-05D0-0643-95E8-EABC91D8F86D}"/>
              </a:ext>
            </a:extLst>
          </p:cNvPr>
          <p:cNvSpPr txBox="1"/>
          <p:nvPr/>
        </p:nvSpPr>
        <p:spPr>
          <a:xfrm>
            <a:off x="698065" y="182880"/>
            <a:ext cx="8412480" cy="621793"/>
          </a:xfrm>
          <a:prstGeom prst="rect">
            <a:avLst/>
          </a:prstGeom>
          <a:noFill/>
          <a:ln>
            <a:noFill/>
          </a:ln>
        </p:spPr>
        <p:txBody>
          <a:bodyPr wrap="square" lIns="90000" tIns="45000" rIns="90000" bIns="45000" anchorCtr="0" compatLnSpc="0">
            <a:spAutoFit/>
          </a:bodyPr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fr-FR"/>
            </a:pPr>
            <a:r>
              <a:rPr lang="fr-FR" sz="1800" b="0" i="0" u="none" strike="noStrike" kern="1200" cap="none" dirty="0">
                <a:ln>
                  <a:noFill/>
                </a:ln>
                <a:latin typeface="Liberation Sans" pitchFamily="18"/>
                <a:ea typeface="Microsoft YaHei" pitchFamily="2"/>
                <a:cs typeface="Mangal" pitchFamily="2"/>
              </a:rPr>
              <a:t>Urbanisation accessible à tous, ZAC (21 logements/ha), avec zone humide sauvegardée, corridors verts, jardins familiaux, voies douces, haies indigènes...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7BACEBFC-DEA1-AC47-8546-A74865524EBD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9440" y="1965960"/>
            <a:ext cx="10079640" cy="566964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7F21834A-4596-4847-BFEC-4F015D1EA118}"/>
              </a:ext>
            </a:extLst>
          </p:cNvPr>
          <p:cNvSpPr txBox="1"/>
          <p:nvPr/>
        </p:nvSpPr>
        <p:spPr>
          <a:xfrm>
            <a:off x="274320" y="182880"/>
            <a:ext cx="9952560" cy="1280159"/>
          </a:xfrm>
          <a:prstGeom prst="rect">
            <a:avLst/>
          </a:prstGeom>
          <a:noFill/>
          <a:ln>
            <a:noFill/>
          </a:ln>
        </p:spPr>
        <p:txBody>
          <a:bodyPr wrap="square" lIns="90000" tIns="45000" rIns="90000" bIns="45000" anchorCtr="0" compatLnSpc="0">
            <a:spAutoFit/>
          </a:bodyPr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fr-FR"/>
            </a:pPr>
            <a:r>
              <a:rPr lang="fr-FR" sz="1800" b="0" i="0" u="none" strike="noStrike" kern="1200" cap="none" dirty="0">
                <a:ln>
                  <a:noFill/>
                </a:ln>
                <a:latin typeface="Liberation Sans" pitchFamily="18"/>
                <a:ea typeface="Microsoft YaHei" pitchFamily="2"/>
                <a:cs typeface="Mangal" pitchFamily="2"/>
              </a:rPr>
              <a:t> </a:t>
            </a:r>
            <a:r>
              <a:rPr lang="fr-FR" sz="2600" b="0" i="0" u="none" strike="noStrike" kern="1200" cap="none" dirty="0">
                <a:ln>
                  <a:noFill/>
                </a:ln>
                <a:latin typeface="Liberation Sans" pitchFamily="18"/>
                <a:ea typeface="Microsoft YaHei" pitchFamily="2"/>
                <a:cs typeface="Mangal" pitchFamily="2"/>
              </a:rPr>
              <a:t>Habitat groupé : Gain de place, La voiture  est présente mais pas sur la voie publique, toutes les voies douces et les transports en commun limitent la circulation (zone à 30).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BD54F151-131A-9B4E-A72C-2DD147ECF09B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5243400" y="2949480"/>
            <a:ext cx="4836600" cy="2720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535471B2-51D8-AB4D-B311-C5A5F3F1B3CC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34920" y="2532600"/>
            <a:ext cx="5577840" cy="3137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1526E21A-3F3E-6F44-9389-F3778A06AB59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34920" y="0"/>
            <a:ext cx="5669279" cy="318888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8C81DDAB-8297-9C4F-88F8-0180A306F0F3}"/>
              </a:ext>
            </a:extLst>
          </p:cNvPr>
          <p:cNvPicPr>
            <a:picLocks noChangeAspect="1"/>
          </p:cNvPicPr>
          <p:nvPr/>
        </p:nvPicPr>
        <p:blipFill>
          <a:blip r:embed="rId6">
            <a:lum/>
            <a:alphaModFix/>
          </a:blip>
          <a:srcRect/>
          <a:stretch>
            <a:fillRect/>
          </a:stretch>
        </p:blipFill>
        <p:spPr>
          <a:xfrm>
            <a:off x="5028840" y="0"/>
            <a:ext cx="5669640" cy="318888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F7C7C1D5-42E2-C449-870B-3F2905AF4B87}"/>
              </a:ext>
            </a:extLst>
          </p:cNvPr>
          <p:cNvSpPr txBox="1"/>
          <p:nvPr/>
        </p:nvSpPr>
        <p:spPr>
          <a:xfrm>
            <a:off x="5770440" y="3405960"/>
            <a:ext cx="4031401" cy="621793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anchorCtr="0" compatLnSpc="0">
            <a:spAutoFit/>
          </a:bodyPr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fr-FR"/>
            </a:pPr>
            <a:r>
              <a:rPr lang="fr-FR" sz="1800" b="0" i="0" u="none" strike="noStrike" kern="1200" cap="none" dirty="0">
                <a:ln>
                  <a:noFill/>
                </a:ln>
                <a:solidFill>
                  <a:schemeClr val="bg1"/>
                </a:solidFill>
                <a:latin typeface="Liberation Sans" pitchFamily="18"/>
                <a:ea typeface="Microsoft YaHei" pitchFamily="2"/>
                <a:cs typeface="Mangal" pitchFamily="2"/>
              </a:rPr>
              <a:t>Bassin de rétention des eaux de pluie</a:t>
            </a:r>
          </a:p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fr-FR"/>
            </a:pPr>
            <a:r>
              <a:rPr lang="fr-FR" sz="1800" b="0" i="0" u="none" strike="noStrike" kern="1200" cap="none" dirty="0">
                <a:ln>
                  <a:noFill/>
                </a:ln>
                <a:solidFill>
                  <a:schemeClr val="bg1"/>
                </a:solidFill>
                <a:latin typeface="Liberation Sans" pitchFamily="18"/>
                <a:ea typeface="Microsoft YaHei" pitchFamily="2"/>
                <a:cs typeface="Mangal" pitchFamily="2"/>
              </a:rPr>
              <a:t>surface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B947066E-1BB9-F642-8205-7D72EAF38C15}"/>
              </a:ext>
            </a:extLst>
          </p:cNvPr>
          <p:cNvSpPr txBox="1"/>
          <p:nvPr/>
        </p:nvSpPr>
        <p:spPr>
          <a:xfrm>
            <a:off x="457200" y="4754879"/>
            <a:ext cx="1721346" cy="356336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anchorCtr="0" compatLnSpc="0">
            <a:spAutoFit/>
          </a:bodyPr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fr-FR"/>
            </a:pPr>
            <a:r>
              <a:rPr lang="fr-FR" sz="1800" b="0" i="0" u="none" strike="noStrike" kern="1200" cap="none" dirty="0">
                <a:ln>
                  <a:noFill/>
                </a:ln>
                <a:solidFill>
                  <a:schemeClr val="bg1"/>
                </a:solidFill>
                <a:latin typeface="Liberation Sans" pitchFamily="18"/>
                <a:ea typeface="Microsoft YaHei" pitchFamily="2"/>
                <a:cs typeface="Mangal" pitchFamily="2"/>
              </a:rPr>
              <a:t>Priorité au vélo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B6BC27EC-31F5-DA4A-8014-5A7805A698E7}"/>
              </a:ext>
            </a:extLst>
          </p:cNvPr>
          <p:cNvSpPr txBox="1"/>
          <p:nvPr/>
        </p:nvSpPr>
        <p:spPr>
          <a:xfrm>
            <a:off x="970155" y="1930320"/>
            <a:ext cx="2773749" cy="621793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anchorCtr="0" compatLnSpc="0">
            <a:spAutoFit/>
          </a:bodyPr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fr-FR"/>
            </a:pPr>
            <a:r>
              <a:rPr lang="fr-FR" sz="1800" b="0" i="0" u="none" strike="noStrike" kern="1200" cap="none" dirty="0">
                <a:ln>
                  <a:noFill/>
                </a:ln>
                <a:solidFill>
                  <a:schemeClr val="bg1"/>
                </a:solidFill>
                <a:latin typeface="Liberation Sans" pitchFamily="18"/>
                <a:ea typeface="Microsoft YaHei" pitchFamily="2"/>
                <a:cs typeface="Mangal" pitchFamily="2"/>
              </a:rPr>
              <a:t>Plantes non coupées</a:t>
            </a:r>
          </a:p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fr-FR"/>
            </a:pPr>
            <a:r>
              <a:rPr lang="fr-FR" sz="1800" b="0" i="0" u="none" strike="noStrike" kern="1200" cap="none" dirty="0">
                <a:ln>
                  <a:noFill/>
                </a:ln>
                <a:solidFill>
                  <a:schemeClr val="bg1"/>
                </a:solidFill>
                <a:latin typeface="Liberation Sans" pitchFamily="18"/>
                <a:ea typeface="Microsoft YaHei" pitchFamily="2"/>
                <a:cs typeface="Mangal" pitchFamily="2"/>
              </a:rPr>
              <a:t>Sauvegarde des insectes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11014FD0-DFF3-3A4D-864A-9FF65F5907EE}"/>
              </a:ext>
            </a:extLst>
          </p:cNvPr>
          <p:cNvSpPr txBox="1"/>
          <p:nvPr/>
        </p:nvSpPr>
        <p:spPr>
          <a:xfrm>
            <a:off x="3285149" y="317561"/>
            <a:ext cx="1846894" cy="562803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anchorCtr="0" compatLnSpc="0">
            <a:spAutoFit/>
          </a:bodyPr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fr-FR" sz="1600"/>
            </a:pPr>
            <a:r>
              <a:rPr lang="fr-FR" sz="1600" b="0" i="0" u="none" strike="noStrike" kern="1200" cap="none" dirty="0">
                <a:ln>
                  <a:noFill/>
                </a:ln>
                <a:solidFill>
                  <a:schemeClr val="bg1"/>
                </a:solidFill>
                <a:latin typeface="Liberation Sans" pitchFamily="18"/>
                <a:ea typeface="Microsoft YaHei" pitchFamily="2"/>
                <a:cs typeface="Mangal" pitchFamily="2"/>
              </a:rPr>
              <a:t>Voie douce</a:t>
            </a:r>
          </a:p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fr-FR" sz="1600"/>
            </a:pPr>
            <a:r>
              <a:rPr lang="fr-FR" sz="1600" b="0" i="0" u="none" strike="noStrike" kern="1200" cap="none" dirty="0">
                <a:ln>
                  <a:noFill/>
                </a:ln>
                <a:solidFill>
                  <a:schemeClr val="bg1"/>
                </a:solidFill>
                <a:latin typeface="Liberation Sans" pitchFamily="18"/>
                <a:ea typeface="Microsoft YaHei" pitchFamily="2"/>
                <a:cs typeface="Mangal" pitchFamily="2"/>
              </a:rPr>
              <a:t>Vers le centre ville</a:t>
            </a:r>
          </a:p>
        </p:txBody>
      </p:sp>
      <p:sp>
        <p:nvSpPr>
          <p:cNvPr id="10" name="Forme libre 9">
            <a:extLst>
              <a:ext uri="{FF2B5EF4-FFF2-40B4-BE49-F238E27FC236}">
                <a16:creationId xmlns:a16="http://schemas.microsoft.com/office/drawing/2014/main" id="{24CF8C90-873B-8E4C-B762-78FEC65466AC}"/>
              </a:ext>
            </a:extLst>
          </p:cNvPr>
          <p:cNvSpPr/>
          <p:nvPr/>
        </p:nvSpPr>
        <p:spPr>
          <a:xfrm flipH="1">
            <a:off x="4663440" y="1005840"/>
            <a:ext cx="91440" cy="274320"/>
          </a:xfrm>
          <a:custGeom>
            <a:avLst>
              <a:gd name="f0" fmla="val 5400"/>
              <a:gd name="f1" fmla="val 5400"/>
            </a:avLst>
            <a:gdLst>
              <a:gd name="f2" fmla="val w"/>
              <a:gd name="f3" fmla="val h"/>
              <a:gd name="f4" fmla="val 0"/>
              <a:gd name="f5" fmla="val 21600"/>
              <a:gd name="f6" fmla="val 10800"/>
              <a:gd name="f7" fmla="*/ f2 1 21600"/>
              <a:gd name="f8" fmla="*/ f3 1 21600"/>
              <a:gd name="f9" fmla="pin 0 f1 10800"/>
              <a:gd name="f10" fmla="pin 0 f0 21600"/>
              <a:gd name="f11" fmla="val f9"/>
              <a:gd name="f12" fmla="val f10"/>
              <a:gd name="f13" fmla="+- 21600 0 f9"/>
              <a:gd name="f14" fmla="*/ f9 f7 1"/>
              <a:gd name="f15" fmla="*/ f10 f8 1"/>
              <a:gd name="f16" fmla="*/ 21600 f8 1"/>
              <a:gd name="f17" fmla="*/ f12 f11 1"/>
              <a:gd name="f18" fmla="*/ f11 f7 1"/>
              <a:gd name="f19" fmla="*/ f13 f7 1"/>
              <a:gd name="f20" fmla="*/ f17 1 10800"/>
              <a:gd name="f21" fmla="+- f12 0 f20"/>
              <a:gd name="f22" fmla="*/ f21 f8 1"/>
            </a:gdLst>
            <a:ahLst>
              <a:ahXY gdRefX="f1" minX="f4" maxX="f6" gdRefY="f0" minY="f4" maxY="f5">
                <a:pos x="f14" y="f15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8" t="f22" r="f19" b="f16"/>
            <a:pathLst>
              <a:path w="21600" h="21600">
                <a:moveTo>
                  <a:pt x="f11" y="f5"/>
                </a:moveTo>
                <a:lnTo>
                  <a:pt x="f11" y="f12"/>
                </a:lnTo>
                <a:lnTo>
                  <a:pt x="f4" y="f12"/>
                </a:lnTo>
                <a:lnTo>
                  <a:pt x="f6" y="f4"/>
                </a:lnTo>
                <a:lnTo>
                  <a:pt x="f5" y="f12"/>
                </a:lnTo>
                <a:lnTo>
                  <a:pt x="f13" y="f12"/>
                </a:lnTo>
                <a:lnTo>
                  <a:pt x="f13" y="f5"/>
                </a:lnTo>
                <a:close/>
              </a:path>
            </a:pathLst>
          </a:custGeom>
          <a:solidFill>
            <a:srgbClr val="729FCF"/>
          </a:solidFill>
          <a:ln w="0">
            <a:solidFill>
              <a:srgbClr val="3465A4"/>
            </a:solidFill>
            <a:prstDash val="solid"/>
          </a:ln>
        </p:spPr>
        <p:txBody>
          <a:bodyPr wrap="none" lIns="90000" tIns="45000" rIns="90000" bIns="45000" anchor="ctr" anchorCtr="0" compatLnSpc="0">
            <a:spAutoFit/>
          </a:bodyPr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Microsoft YaHei" pitchFamily="2"/>
              <a:cs typeface="Mangal" pitchFamily="2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FE48BD9B-015B-7C43-96CC-0FDF2F1EAEB6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34920" y="205560"/>
            <a:ext cx="10079640" cy="56696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56E4F0AB-95CC-3D46-88F6-46D48154AB7E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 r="3762"/>
          <a:stretch>
            <a:fillRect/>
          </a:stretch>
        </p:blipFill>
        <p:spPr>
          <a:xfrm rot="5370600">
            <a:off x="-892196" y="1747947"/>
            <a:ext cx="4927680" cy="29181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1BE856C4-8368-7A47-8659-C03A0D777283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 r="3805"/>
          <a:stretch>
            <a:fillRect/>
          </a:stretch>
        </p:blipFill>
        <p:spPr>
          <a:xfrm rot="5369400">
            <a:off x="2542015" y="1749552"/>
            <a:ext cx="4933440" cy="2923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B98C7DF2-CEC7-2247-8BC3-9377EF2946F2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 r="3816"/>
          <a:stretch>
            <a:fillRect/>
          </a:stretch>
        </p:blipFill>
        <p:spPr>
          <a:xfrm rot="5340600">
            <a:off x="6096451" y="1687633"/>
            <a:ext cx="5020200" cy="297576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2D7C6817-284E-994E-A99F-620A2E32D5EB}"/>
              </a:ext>
            </a:extLst>
          </p:cNvPr>
          <p:cNvSpPr txBox="1"/>
          <p:nvPr/>
        </p:nvSpPr>
        <p:spPr>
          <a:xfrm>
            <a:off x="182880" y="91440"/>
            <a:ext cx="9897119" cy="95292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anchorCtr="0" compatLnSpc="0">
            <a:spAutoFit/>
          </a:bodyPr>
          <a:lstStyle/>
          <a:p>
            <a:pPr marL="0" marR="0" lvl="0" indent="0" algn="ctr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fr-FR" sz="2400"/>
            </a:pPr>
            <a:r>
              <a:rPr lang="fr-FR" sz="2400" b="0" i="0" u="none" strike="noStrike" kern="1200" cap="none">
                <a:ln>
                  <a:noFill/>
                </a:ln>
                <a:latin typeface="Liberation Sans" pitchFamily="18"/>
                <a:ea typeface="Microsoft YaHei" pitchFamily="2"/>
                <a:cs typeface="Mangal" pitchFamily="2"/>
              </a:rPr>
              <a:t>  Encourager les jardins privés à se convertir en zones de biodiversité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001E77EB-8693-F34F-8415-942AAF5E02F3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34920" y="-137520"/>
            <a:ext cx="10079640" cy="56696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5801CB6D-0756-7E49-97DF-52FA58AAB5F7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-274320" y="2011680"/>
            <a:ext cx="5852520" cy="365832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BA5AAA38-3FC0-2341-95B6-A557E5E99311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 r="7967"/>
          <a:stretch>
            <a:fillRect/>
          </a:stretch>
        </p:blipFill>
        <p:spPr>
          <a:xfrm rot="5442600">
            <a:off x="-682527" y="705321"/>
            <a:ext cx="3727800" cy="234612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C39E5DBA-1B60-EB46-8FC5-54A916C3527D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 l="2990"/>
          <a:stretch>
            <a:fillRect/>
          </a:stretch>
        </p:blipFill>
        <p:spPr>
          <a:xfrm rot="5471400">
            <a:off x="4480400" y="2759525"/>
            <a:ext cx="3643199" cy="213408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671D8A83-1CDC-0A46-BDEE-9D7B62A97E13}"/>
              </a:ext>
            </a:extLst>
          </p:cNvPr>
          <p:cNvPicPr>
            <a:picLocks noChangeAspect="1"/>
          </p:cNvPicPr>
          <p:nvPr/>
        </p:nvPicPr>
        <p:blipFill>
          <a:blip r:embed="rId6">
            <a:lum/>
            <a:alphaModFix/>
          </a:blip>
          <a:srcRect l="17994"/>
          <a:stretch>
            <a:fillRect/>
          </a:stretch>
        </p:blipFill>
        <p:spPr>
          <a:xfrm rot="5416200">
            <a:off x="4152305" y="6136662"/>
            <a:ext cx="3645360" cy="269784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513AD18C-0B7D-2046-AC09-443294F98E6F}"/>
              </a:ext>
            </a:extLst>
          </p:cNvPr>
          <p:cNvSpPr txBox="1"/>
          <p:nvPr/>
        </p:nvSpPr>
        <p:spPr>
          <a:xfrm>
            <a:off x="2560319" y="457200"/>
            <a:ext cx="7406640" cy="1270689"/>
          </a:xfrm>
          <a:prstGeom prst="rect">
            <a:avLst/>
          </a:prstGeom>
          <a:noFill/>
          <a:ln>
            <a:noFill/>
          </a:ln>
        </p:spPr>
        <p:txBody>
          <a:bodyPr wrap="square" lIns="90000" tIns="45000" rIns="90000" bIns="45000" anchorCtr="0" compatLnSpc="0">
            <a:spAutoFit/>
          </a:bodyPr>
          <a:lstStyle/>
          <a:p>
            <a:pPr marL="0" marR="0" lvl="0" indent="0" algn="l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fr-FR" sz="2000"/>
            </a:pPr>
            <a:r>
              <a:rPr lang="fr-FR" sz="2000" b="0" i="0" u="none" strike="noStrike" kern="1200" cap="none" dirty="0">
                <a:ln>
                  <a:noFill/>
                </a:ln>
                <a:latin typeface="Liberation Sans" pitchFamily="18"/>
                <a:ea typeface="Microsoft YaHei" pitchFamily="2"/>
                <a:cs typeface="Mangal" pitchFamily="2"/>
              </a:rPr>
              <a:t>Chaque habitant qui possède un jardin et souhaite participer à l’opération “Bio-Divers-Cité” reçoit un dossier très complet, avec toutes les aides souhaitées pour devenir  “acteur de la biodiversité dans sa commune".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233C114-C657-E94C-9CA2-7BB4E8759D10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503999" y="74160"/>
            <a:ext cx="9071640" cy="1250280"/>
          </a:xfrm>
        </p:spPr>
        <p:txBody>
          <a:bodyPr/>
          <a:lstStyle/>
          <a:p>
            <a:pPr lvl="0"/>
            <a:r>
              <a:rPr lang="fr-FR" sz="4000"/>
              <a:t>Des voies piétonnes larges et végétalisées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8EBC81EE-0E50-6947-A3E5-D5E56777E3AB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152680" y="1326600"/>
            <a:ext cx="4426920" cy="3288239"/>
          </a:xfrm>
        </p:spPr>
        <p:txBody>
          <a:bodyPr/>
          <a:lstStyle/>
          <a:p>
            <a:endParaRPr lang="en-US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BFC77DF3-BEC9-E54D-97CF-F9F3664512E4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4150079" y="1326600"/>
            <a:ext cx="5816880" cy="327204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D1573360-2BDF-4641-8D13-4B289866DFEB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640080" y="1371599"/>
            <a:ext cx="2890800" cy="162611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E8F5C5B2-6E82-084F-A63A-536F65EF4B6E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621720" y="3374280"/>
            <a:ext cx="2982239" cy="1677599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6A499681-B344-234A-B5B9-DA2EA1A1D6F6}"/>
              </a:ext>
            </a:extLst>
          </p:cNvPr>
          <p:cNvSpPr txBox="1"/>
          <p:nvPr/>
        </p:nvSpPr>
        <p:spPr>
          <a:xfrm>
            <a:off x="4369493" y="4849274"/>
            <a:ext cx="5378052" cy="356336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anchorCtr="0" compatLnSpc="0">
            <a:spAutoFit/>
          </a:bodyPr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fr-FR"/>
            </a:pPr>
            <a:r>
              <a:rPr lang="fr-FR" sz="1800" b="0" i="0" u="none" strike="noStrike" kern="1200" cap="none" dirty="0">
                <a:ln>
                  <a:noFill/>
                </a:ln>
                <a:latin typeface="Liberation Sans" pitchFamily="18"/>
                <a:ea typeface="Microsoft YaHei" pitchFamily="2"/>
                <a:cs typeface="Mangal" pitchFamily="2"/>
              </a:rPr>
              <a:t>Priorité aux familles, aux jeunes, aux handicapés...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FE99F0D1-3F6B-4E41-94D6-460B2F8E3E37}"/>
              </a:ext>
            </a:extLst>
          </p:cNvPr>
          <p:cNvSpPr txBox="1"/>
          <p:nvPr/>
        </p:nvSpPr>
        <p:spPr>
          <a:xfrm>
            <a:off x="548640" y="3017520"/>
            <a:ext cx="3383280" cy="37404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anchorCtr="0" compatLnSpc="0">
            <a:spAutoFit/>
          </a:bodyPr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fr-FR"/>
            </a:pPr>
            <a:r>
              <a:rPr lang="fr-FR" sz="1000" b="0" i="0" u="none" strike="noStrike" kern="1200" cap="none">
                <a:ln>
                  <a:noFill/>
                </a:ln>
                <a:latin typeface="Liberation Sans" pitchFamily="18"/>
                <a:ea typeface="Microsoft YaHei" pitchFamily="2"/>
                <a:cs typeface="Mangal" pitchFamily="2"/>
              </a:rPr>
              <a:t> Préservation et acquisition d’espaces sensibles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0F8E0882-17C7-3A48-9640-B9A9C02075CE}"/>
              </a:ext>
            </a:extLst>
          </p:cNvPr>
          <p:cNvSpPr txBox="1"/>
          <p:nvPr/>
        </p:nvSpPr>
        <p:spPr>
          <a:xfrm>
            <a:off x="548640" y="5051880"/>
            <a:ext cx="3108959" cy="38628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anchorCtr="0" compatLnSpc="0">
            <a:spAutoFit/>
          </a:bodyPr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fr-FR"/>
            </a:pPr>
            <a:r>
              <a:rPr lang="fr-FR" sz="1050" b="0" i="0" u="none" strike="noStrike" kern="1200" cap="none">
                <a:ln>
                  <a:noFill/>
                </a:ln>
                <a:latin typeface="Liberation Sans" pitchFamily="18"/>
                <a:ea typeface="Microsoft YaHei" pitchFamily="2"/>
                <a:cs typeface="Mangal" pitchFamily="2"/>
              </a:rPr>
              <a:t>Accès favorisés de promenade pour profiter du littoral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3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5D9F720B-CC8E-9441-A2C1-0B076CC3C7D8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 r="9800"/>
          <a:stretch>
            <a:fillRect/>
          </a:stretch>
        </p:blipFill>
        <p:spPr>
          <a:xfrm rot="5406600">
            <a:off x="4034665" y="1000695"/>
            <a:ext cx="5665679" cy="366588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472416B3-8441-1E41-90C8-B858404A4F87}"/>
              </a:ext>
            </a:extLst>
          </p:cNvPr>
          <p:cNvSpPr txBox="1"/>
          <p:nvPr/>
        </p:nvSpPr>
        <p:spPr>
          <a:xfrm>
            <a:off x="914400" y="1554479"/>
            <a:ext cx="3729960" cy="2214537"/>
          </a:xfrm>
          <a:prstGeom prst="rect">
            <a:avLst/>
          </a:prstGeom>
          <a:noFill/>
          <a:ln>
            <a:noFill/>
          </a:ln>
        </p:spPr>
        <p:txBody>
          <a:bodyPr wrap="square" lIns="90000" tIns="45000" rIns="90000" bIns="45000" anchorCtr="0" compatLnSpc="0">
            <a:spAutoFit/>
          </a:bodyPr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fr-FR"/>
            </a:pPr>
            <a:r>
              <a:rPr lang="fr-FR" sz="1800" b="0" i="0" u="none" strike="noStrike" kern="1200" cap="none" dirty="0">
                <a:ln>
                  <a:noFill/>
                </a:ln>
                <a:latin typeface="Liberation Sans" pitchFamily="18"/>
                <a:ea typeface="Microsoft YaHei" pitchFamily="2"/>
                <a:cs typeface="Mangal" pitchFamily="2"/>
              </a:rPr>
              <a:t>Chaque jardinier reçoit également</a:t>
            </a:r>
          </a:p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fr-FR"/>
            </a:pPr>
            <a:r>
              <a:rPr lang="fr-FR" sz="1800" b="0" i="0" u="none" strike="noStrike" kern="1200" cap="none" dirty="0">
                <a:ln>
                  <a:noFill/>
                </a:ln>
                <a:latin typeface="Liberation Sans" pitchFamily="18"/>
                <a:ea typeface="Microsoft YaHei" pitchFamily="2"/>
                <a:cs typeface="Mangal" pitchFamily="2"/>
              </a:rPr>
              <a:t>une plaquette à accrocher à l’entrée du lieu, ainsi il est  valorisé pour son action concrète pour améliorer la vie dans la commune, pour préserver la nature et pour les générations suivantes (ses petits enfants...)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3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17C7DE18-4F8A-8E4A-9B67-DDABAD60D47D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 l="12099" r="7222"/>
          <a:stretch>
            <a:fillRect/>
          </a:stretch>
        </p:blipFill>
        <p:spPr>
          <a:xfrm rot="5436600">
            <a:off x="3763489" y="802143"/>
            <a:ext cx="4947839" cy="374904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2DFB8954-1BBD-724B-A2CA-4F7D1F785BD6}"/>
              </a:ext>
            </a:extLst>
          </p:cNvPr>
          <p:cNvSpPr txBox="1"/>
          <p:nvPr/>
        </p:nvSpPr>
        <p:spPr>
          <a:xfrm>
            <a:off x="457200" y="457200"/>
            <a:ext cx="3383280" cy="419220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anchorCtr="0" compatLnSpc="0">
            <a:spAutoFit/>
          </a:bodyPr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fr-FR" sz="3200"/>
            </a:pPr>
            <a:r>
              <a:rPr lang="fr-FR" sz="3200" b="0" i="0" u="none" strike="noStrike" kern="1200" cap="none">
                <a:ln>
                  <a:noFill/>
                </a:ln>
                <a:latin typeface="Liberation Sans" pitchFamily="18"/>
                <a:ea typeface="Microsoft YaHei" pitchFamily="2"/>
                <a:cs typeface="Mangal" pitchFamily="2"/>
              </a:rPr>
              <a:t>Animations,</a:t>
            </a:r>
          </a:p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fr-FR" sz="3200"/>
            </a:pPr>
            <a:endParaRPr lang="fr-FR" sz="3200" b="0" i="0" u="none" strike="noStrike" kern="1200" cap="none">
              <a:ln>
                <a:noFill/>
              </a:ln>
              <a:latin typeface="Liberation Sans" pitchFamily="18"/>
              <a:ea typeface="Microsoft YaHei" pitchFamily="2"/>
              <a:cs typeface="Mangal" pitchFamily="2"/>
            </a:endParaRPr>
          </a:p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fr-FR" sz="3200"/>
            </a:pPr>
            <a:r>
              <a:rPr lang="fr-FR" sz="3200" b="0" i="0" u="none" strike="noStrike" kern="1200" cap="none">
                <a:ln>
                  <a:noFill/>
                </a:ln>
                <a:latin typeface="Liberation Sans" pitchFamily="18"/>
                <a:ea typeface="Microsoft YaHei" pitchFamily="2"/>
                <a:cs typeface="Mangal" pitchFamily="2"/>
              </a:rPr>
              <a:t>Chantiers participatifs,</a:t>
            </a:r>
          </a:p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fr-FR" sz="3200"/>
            </a:pPr>
            <a:endParaRPr lang="fr-FR" sz="3200" b="0" i="0" u="none" strike="noStrike" kern="1200" cap="none">
              <a:ln>
                <a:noFill/>
              </a:ln>
              <a:latin typeface="Liberation Sans" pitchFamily="18"/>
              <a:ea typeface="Microsoft YaHei" pitchFamily="2"/>
              <a:cs typeface="Mangal" pitchFamily="2"/>
            </a:endParaRPr>
          </a:p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fr-FR" sz="3200"/>
            </a:pPr>
            <a:r>
              <a:rPr lang="fr-FR" sz="3200" b="0" i="0" u="none" strike="noStrike" kern="1200" cap="none">
                <a:ln>
                  <a:noFill/>
                </a:ln>
                <a:latin typeface="Liberation Sans" pitchFamily="18"/>
                <a:ea typeface="Microsoft YaHei" pitchFamily="2"/>
                <a:cs typeface="Mangal" pitchFamily="2"/>
              </a:rPr>
              <a:t>Atlas de biodiversité</a:t>
            </a:r>
          </a:p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fr-FR" sz="3200"/>
            </a:pPr>
            <a:endParaRPr lang="fr-FR" sz="3200" b="0" i="0" u="none" strike="noStrike" kern="1200" cap="none">
              <a:ln>
                <a:noFill/>
              </a:ln>
              <a:latin typeface="Liberation Sans" pitchFamily="18"/>
              <a:ea typeface="Microsoft YaHei" pitchFamily="2"/>
              <a:cs typeface="Mangal" pitchFamily="2"/>
            </a:endParaRPr>
          </a:p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fr-FR" sz="3200"/>
            </a:pPr>
            <a:r>
              <a:rPr lang="fr-FR" sz="3200" b="0" i="0" u="none" strike="noStrike" kern="1200" cap="none">
                <a:ln>
                  <a:noFill/>
                </a:ln>
                <a:latin typeface="Liberation Sans" pitchFamily="18"/>
                <a:ea typeface="Microsoft YaHei" pitchFamily="2"/>
                <a:cs typeface="Mangal" pitchFamily="2"/>
              </a:rPr>
              <a:t>Sorties nature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3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5478BFC2-FAF6-B544-97B0-477873FB0060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 l="4406" r="7324"/>
          <a:stretch>
            <a:fillRect/>
          </a:stretch>
        </p:blipFill>
        <p:spPr>
          <a:xfrm rot="5381400">
            <a:off x="5384847" y="907979"/>
            <a:ext cx="3839760" cy="256031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91515745-49F9-134B-A912-8560B229155B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 l="18433" t="-850" r="-1197"/>
          <a:stretch>
            <a:fillRect/>
          </a:stretch>
        </p:blipFill>
        <p:spPr>
          <a:xfrm rot="5412600">
            <a:off x="814306" y="1527712"/>
            <a:ext cx="4335120" cy="320472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A6E2A08F-199C-3D41-AF66-EC769CA2BAD1}"/>
              </a:ext>
            </a:extLst>
          </p:cNvPr>
          <p:cNvSpPr txBox="1"/>
          <p:nvPr/>
        </p:nvSpPr>
        <p:spPr>
          <a:xfrm>
            <a:off x="5394960" y="4297680"/>
            <a:ext cx="4572000" cy="1188719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anchorCtr="0" compatLnSpc="0">
            <a:spAutoFit/>
          </a:bodyPr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fr-FR" sz="1500"/>
            </a:pPr>
            <a:r>
              <a:rPr lang="fr-FR" sz="1500" b="0" i="0" u="none" strike="noStrike" kern="1200" cap="none">
                <a:ln>
                  <a:noFill/>
                </a:ln>
                <a:latin typeface="Liberation Sans" pitchFamily="18"/>
                <a:ea typeface="Microsoft YaHei" pitchFamily="2"/>
                <a:cs typeface="Mangal" pitchFamily="2"/>
              </a:rPr>
              <a:t>Chacun est invité (affichages,réseaux sociaux, radios locales) à compléter l’atlas de la biodiversité de la commune, et pour cela il reçoit des guides de découvertes (documents distribués, sorties…).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3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1BED4C8F-563B-434A-A266-C5CBE4825205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03999" y="1280159"/>
            <a:ext cx="9188640" cy="4114800"/>
          </a:xfrm>
        </p:spPr>
        <p:txBody>
          <a:bodyPr/>
          <a:lstStyle/>
          <a:p>
            <a:pPr lvl="0" algn="ctr"/>
            <a:r>
              <a:rPr lang="fr-FR" sz="2200" b="1"/>
              <a:t>La ville de Saint Lunaire conçoit encore beaucoup d’actions</a:t>
            </a:r>
          </a:p>
          <a:p>
            <a:pPr lvl="0" algn="ctr"/>
            <a:r>
              <a:rPr lang="fr-FR" sz="2200" b="1"/>
              <a:t>dans différents domaine de la vie locale, en lien avec la population :</a:t>
            </a:r>
          </a:p>
          <a:p>
            <a:pPr lvl="0" algn="l"/>
            <a:r>
              <a:rPr lang="fr-FR" sz="2200" b="1"/>
              <a:t>« on vit, on travail, on se détend » tout en  préservant l’avenir des jeunes et de la planète. Par exemple :</a:t>
            </a:r>
          </a:p>
          <a:p>
            <a:pPr lvl="0">
              <a:buSzPct val="45000"/>
              <a:buFont typeface="StarSymbol"/>
              <a:buChar char="●"/>
            </a:pPr>
            <a:r>
              <a:rPr lang="fr-FR" sz="1600"/>
              <a:t>Gestion communale du réseau d’eau (non fuyard à 92%!)</a:t>
            </a:r>
          </a:p>
          <a:p>
            <a:pPr lvl="0">
              <a:buSzPct val="45000"/>
              <a:buFont typeface="StarSymbol"/>
              <a:buChar char="●"/>
            </a:pPr>
            <a:r>
              <a:rPr lang="fr-FR" sz="1600"/>
              <a:t>Éclairage public (moins de 4 m de haut, des LED plus ou moins orangées pour ne pas nuire à la faune, heures d’allumage discutées avec la population en fonction des besoins et de la circulation</a:t>
            </a:r>
          </a:p>
          <a:p>
            <a:pPr lvl="0">
              <a:buSzPct val="45000"/>
              <a:buFont typeface="StarSymbol"/>
              <a:buChar char="●"/>
            </a:pPr>
            <a:r>
              <a:rPr lang="fr-FR" sz="1600"/>
              <a:t>Ecopoints de tri volontaire (12), politique de limitation des déchets (prévention, information, mais aussi répression : 450 euros pour abandon d’ordures ménagères sur la voie publique), Bac à marée, refonte des points « poubelles » dans les lieux touristiques (on emmène ses déchets)</a:t>
            </a:r>
          </a:p>
          <a:p>
            <a:pPr lvl="0">
              <a:buSzPct val="45000"/>
              <a:buFont typeface="StarSymbol"/>
              <a:buChar char="●"/>
            </a:pPr>
            <a:r>
              <a:rPr lang="fr-FR" sz="1600"/>
              <a:t>Gestion de la qualité des eaux fluviales et de la mer, nettoyage doux des plages (selon les saisons et les localisations de la flore et de la faune)</a:t>
            </a:r>
          </a:p>
          <a:p>
            <a:pPr lvl="0">
              <a:buSzPct val="45000"/>
              <a:buFont typeface="StarSymbol"/>
              <a:buChar char="●"/>
            </a:pPr>
            <a:r>
              <a:rPr lang="fr-FR" sz="1600"/>
              <a:t>Cantine bio à 100%, réflexions sur le contenu alimentaire lors des réceptions mairies (écoresponsable)</a:t>
            </a:r>
          </a:p>
          <a:p>
            <a:pPr lvl="0">
              <a:buSzPct val="45000"/>
              <a:buFont typeface="StarSymbol"/>
              <a:buChar char="●"/>
            </a:pPr>
            <a:r>
              <a:rPr lang="fr-FR" sz="1600"/>
              <a:t>Favoriser l’agriculture locale, bio et responsable, limiter l’artificialisation des sols, des utilisations de pesticides par les agriculteurs</a:t>
            </a:r>
          </a:p>
          <a:p>
            <a:pPr lvl="0">
              <a:buSzPct val="45000"/>
              <a:buFont typeface="StarSymbol"/>
              <a:buChar char="●"/>
            </a:pPr>
            <a:r>
              <a:rPr lang="fr-FR" sz="1600"/>
              <a:t>Gestion d’une salle multi sport toute l’année,  accueil des estivants</a:t>
            </a:r>
          </a:p>
          <a:p>
            <a:pPr lvl="0">
              <a:buSzPct val="45000"/>
              <a:buFont typeface="StarSymbol"/>
              <a:buChar char="●"/>
            </a:pPr>
            <a:r>
              <a:rPr lang="fr-FR" sz="1600"/>
              <a:t>Favoriser le tissu associatif local</a:t>
            </a:r>
          </a:p>
          <a:p>
            <a:pPr lvl="0">
              <a:buSzPct val="45000"/>
              <a:buFont typeface="StarSymbol"/>
              <a:buChar char="●"/>
            </a:pPr>
            <a:r>
              <a:rPr lang="fr-FR" sz="1600"/>
              <a:t> 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972C859E-54AE-4D4A-8852-D0378DF693F8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3657600" y="1097280"/>
            <a:ext cx="5908320" cy="2851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781ED015-70D8-574F-8961-DC12CAF4DB72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 rot="5404800">
            <a:off x="-1098156" y="1361925"/>
            <a:ext cx="5380560" cy="302616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41CA39B5-B2E7-9949-A6B6-BE7A95EC043E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 rot="5404800">
            <a:off x="-1260381" y="1250197"/>
            <a:ext cx="5704920" cy="320868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B0FDC8B-2153-C249-B07E-405B6E8180EC}"/>
              </a:ext>
            </a:extLst>
          </p:cNvPr>
          <p:cNvSpPr txBox="1"/>
          <p:nvPr/>
        </p:nvSpPr>
        <p:spPr>
          <a:xfrm>
            <a:off x="3657600" y="4023360"/>
            <a:ext cx="5852160" cy="1019979"/>
          </a:xfrm>
          <a:prstGeom prst="rect">
            <a:avLst/>
          </a:prstGeom>
          <a:noFill/>
          <a:ln>
            <a:noFill/>
          </a:ln>
        </p:spPr>
        <p:txBody>
          <a:bodyPr wrap="square" lIns="90000" tIns="45000" rIns="90000" bIns="45000" anchorCtr="0" compatLnSpc="0">
            <a:spAutoFit/>
          </a:bodyPr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fr-FR"/>
            </a:pPr>
            <a:r>
              <a:rPr lang="fr-FR" sz="1500" b="0" i="0" u="none" strike="noStrike" kern="1200" cap="none" dirty="0">
                <a:ln>
                  <a:noFill/>
                </a:ln>
                <a:latin typeface="Liberation Sans" pitchFamily="18"/>
                <a:ea typeface="Microsoft YaHei" pitchFamily="2"/>
                <a:cs typeface="Mangal" pitchFamily="2"/>
              </a:rPr>
              <a:t>Les plantes utilisées sont des vivaces, nécessitant moins de soins, moins d’eau : verveine, hortensia, agapanthe, rudbeckia, marguerite  de Chausey, ails...</a:t>
            </a:r>
          </a:p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fr-FR"/>
            </a:pPr>
            <a:r>
              <a:rPr lang="fr-FR" sz="1800" b="0" i="0" u="none" strike="noStrike" kern="1200" cap="none" dirty="0">
                <a:ln>
                  <a:noFill/>
                </a:ln>
                <a:latin typeface="Liberation Sans" pitchFamily="18"/>
                <a:ea typeface="Microsoft YaHei" pitchFamily="2"/>
                <a:cs typeface="Mangal" pitchFamily="2"/>
              </a:rPr>
              <a:t> 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42E0EBB9-6304-0C45-AF84-4081F55DF44A}"/>
              </a:ext>
            </a:extLst>
          </p:cNvPr>
          <p:cNvSpPr txBox="1"/>
          <p:nvPr/>
        </p:nvSpPr>
        <p:spPr>
          <a:xfrm>
            <a:off x="3566160" y="274320"/>
            <a:ext cx="5950440" cy="85824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anchorCtr="0" compatLnSpc="0">
            <a:spAutoFit/>
          </a:bodyPr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fr-FR"/>
            </a:pPr>
            <a:r>
              <a:rPr lang="fr-FR" sz="1800" b="0" i="0" u="none" strike="noStrike" kern="1200" cap="none">
                <a:ln>
                  <a:noFill/>
                </a:ln>
                <a:latin typeface="Liberation Sans" pitchFamily="18"/>
                <a:ea typeface="Microsoft YaHei" pitchFamily="2"/>
                <a:cs typeface="Mangal" pitchFamily="2"/>
              </a:rPr>
              <a:t>Le centre ville est valorisé par une végétation choisie</a:t>
            </a:r>
          </a:p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fr-FR"/>
            </a:pPr>
            <a:r>
              <a:rPr lang="fr-FR" sz="1800" b="0" i="0" u="none" strike="noStrike" kern="1200" cap="none">
                <a:ln>
                  <a:noFill/>
                </a:ln>
                <a:latin typeface="Liberation Sans" pitchFamily="18"/>
                <a:ea typeface="Microsoft YaHei" pitchFamily="2"/>
                <a:cs typeface="Mangal" pitchFamily="2"/>
              </a:rPr>
              <a:t>pour ses couleurs, mais aussi sa durabilité, sa résistance</a:t>
            </a:r>
          </a:p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fr-FR"/>
            </a:pPr>
            <a:r>
              <a:rPr lang="fr-FR" sz="1800" b="0" i="0" u="none" strike="noStrike" kern="1200" cap="none">
                <a:ln>
                  <a:noFill/>
                </a:ln>
                <a:latin typeface="Liberation Sans" pitchFamily="18"/>
                <a:ea typeface="Microsoft YaHei" pitchFamily="2"/>
                <a:cs typeface="Mangal" pitchFamily="2"/>
              </a:rPr>
              <a:t> à la sécheresse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4C993F3-2526-0642-9C12-A9BFCBDFB650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503999" y="74160"/>
            <a:ext cx="9071640" cy="1250280"/>
          </a:xfrm>
        </p:spPr>
        <p:txBody>
          <a:bodyPr/>
          <a:lstStyle/>
          <a:p>
            <a:pPr lvl="0"/>
            <a:r>
              <a:rPr lang="fr-FR" sz="4000"/>
              <a:t>Des voies partagées sécurisées : les baladoirs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149A70D6-BFAF-8B40-AF98-99C5B253404B}"/>
              </a:ext>
            </a:extLst>
          </p:cNvPr>
          <p:cNvSpPr txBox="1"/>
          <p:nvPr/>
        </p:nvSpPr>
        <p:spPr>
          <a:xfrm>
            <a:off x="182879" y="1463039"/>
            <a:ext cx="2237666" cy="4013748"/>
          </a:xfrm>
          <a:prstGeom prst="rect">
            <a:avLst/>
          </a:prstGeom>
          <a:noFill/>
          <a:ln>
            <a:noFill/>
          </a:ln>
        </p:spPr>
        <p:txBody>
          <a:bodyPr wrap="square" lIns="90000" tIns="45000" rIns="90000" bIns="45000" anchorCtr="0" compatLnSpc="0">
            <a:spAutoFit/>
          </a:bodyPr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fr-FR"/>
            </a:pPr>
            <a:r>
              <a:rPr lang="fr-FR" sz="1400" b="0" i="0" u="none" strike="noStrike" kern="1200" cap="none" dirty="0">
                <a:ln>
                  <a:noFill/>
                </a:ln>
                <a:latin typeface="Liberation Sans" pitchFamily="18"/>
                <a:ea typeface="Microsoft YaHei" pitchFamily="2"/>
                <a:cs typeface="Mangal" pitchFamily="2"/>
              </a:rPr>
              <a:t>Un large  </a:t>
            </a:r>
            <a:r>
              <a:rPr lang="fr-FR" sz="1400" b="0" i="0" u="none" strike="noStrike" kern="1200" cap="none" dirty="0" err="1">
                <a:ln>
                  <a:noFill/>
                </a:ln>
                <a:latin typeface="Liberation Sans" pitchFamily="18"/>
                <a:ea typeface="Microsoft YaHei" pitchFamily="2"/>
                <a:cs typeface="Mangal" pitchFamily="2"/>
              </a:rPr>
              <a:t>baladoir</a:t>
            </a:r>
            <a:r>
              <a:rPr lang="fr-FR" sz="1400" b="0" i="0" u="none" strike="noStrike" kern="1200" cap="none" dirty="0">
                <a:ln>
                  <a:noFill/>
                </a:ln>
                <a:latin typeface="Liberation Sans" pitchFamily="18"/>
                <a:ea typeface="Microsoft YaHei" pitchFamily="2"/>
                <a:cs typeface="Mangal" pitchFamily="2"/>
              </a:rPr>
              <a:t>,  vélos-piétons traverse la ville d’Est en Ouest, permettant en toute sécurité de profiter du paysage côtier de la commune.</a:t>
            </a:r>
          </a:p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fr-FR"/>
            </a:pPr>
            <a:endParaRPr lang="fr-FR" sz="1400" b="0" i="0" u="none" strike="noStrike" kern="1200" cap="none" dirty="0">
              <a:ln>
                <a:noFill/>
              </a:ln>
              <a:latin typeface="Liberation Sans" pitchFamily="18"/>
              <a:ea typeface="Microsoft YaHei" pitchFamily="2"/>
              <a:cs typeface="Mangal" pitchFamily="2"/>
            </a:endParaRPr>
          </a:p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fr-FR"/>
            </a:pPr>
            <a:endParaRPr lang="fr-FR" sz="1400" b="0" i="0" u="none" strike="noStrike" kern="1200" cap="none" dirty="0">
              <a:ln>
                <a:noFill/>
              </a:ln>
              <a:latin typeface="Liberation Sans" pitchFamily="18"/>
              <a:ea typeface="Microsoft YaHei" pitchFamily="2"/>
              <a:cs typeface="Mangal" pitchFamily="2"/>
            </a:endParaRPr>
          </a:p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fr-FR"/>
            </a:pPr>
            <a:endParaRPr lang="fr-FR" sz="1400" b="0" i="0" u="none" strike="noStrike" kern="1200" cap="none" dirty="0">
              <a:ln>
                <a:noFill/>
              </a:ln>
              <a:latin typeface="Liberation Sans" pitchFamily="18"/>
              <a:ea typeface="Microsoft YaHei" pitchFamily="2"/>
              <a:cs typeface="Mangal" pitchFamily="2"/>
            </a:endParaRPr>
          </a:p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fr-FR"/>
            </a:pPr>
            <a:endParaRPr lang="fr-FR" sz="1400" b="0" i="0" u="none" strike="noStrike" kern="1200" cap="none" dirty="0">
              <a:ln>
                <a:noFill/>
              </a:ln>
              <a:latin typeface="Liberation Sans" pitchFamily="18"/>
              <a:ea typeface="Microsoft YaHei" pitchFamily="2"/>
              <a:cs typeface="Mangal" pitchFamily="2"/>
            </a:endParaRPr>
          </a:p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fr-FR"/>
            </a:pPr>
            <a:r>
              <a:rPr lang="fr-FR" sz="1400" b="0" i="0" u="none" strike="noStrike" kern="1200" cap="none" dirty="0">
                <a:ln>
                  <a:noFill/>
                </a:ln>
                <a:latin typeface="Liberation Sans" pitchFamily="18"/>
                <a:ea typeface="Microsoft YaHei" pitchFamily="2"/>
                <a:cs typeface="Mangal" pitchFamily="2"/>
              </a:rPr>
              <a:t>Une circulation voiture sens unique, des emplacements de stationnement   permettent aux résidents-estivants d’accéder au centre-ville.</a:t>
            </a:r>
          </a:p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fr-FR"/>
            </a:pPr>
            <a:endParaRPr lang="fr-FR" sz="1400" b="0" i="0" u="none" strike="noStrike" kern="1200" cap="none" dirty="0">
              <a:ln>
                <a:noFill/>
              </a:ln>
              <a:latin typeface="Liberation Sans" pitchFamily="18"/>
              <a:ea typeface="Microsoft YaHei" pitchFamily="2"/>
              <a:cs typeface="Mangal" pitchFamily="2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B5154D86-31B4-0E43-BA6A-C667A6F00401}"/>
              </a:ext>
            </a:extLst>
          </p:cNvPr>
          <p:cNvSpPr txBox="1"/>
          <p:nvPr/>
        </p:nvSpPr>
        <p:spPr>
          <a:xfrm>
            <a:off x="5486399" y="4663440"/>
            <a:ext cx="1188719" cy="513719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anchorCtr="0" compatLnSpc="0">
            <a:spAutoFit/>
          </a:bodyPr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fr-FR"/>
            </a:pPr>
            <a:r>
              <a:rPr lang="fr-FR" sz="1500" b="0" i="0" u="none" strike="noStrike" kern="1200" cap="none">
                <a:ln>
                  <a:noFill/>
                </a:ln>
                <a:latin typeface="Liberation Sans" pitchFamily="18"/>
                <a:ea typeface="Microsoft YaHei" pitchFamily="2"/>
                <a:cs typeface="Mangal" pitchFamily="2"/>
              </a:rPr>
              <a:t>Gravillon sur couche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9EED043F-754F-A847-885A-8C24322F7629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2582545" y="1366019"/>
            <a:ext cx="7498080" cy="42174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3B1B9FEB-674B-124E-8250-C3EC82348B8F}"/>
              </a:ext>
            </a:extLst>
          </p:cNvPr>
          <p:cNvSpPr txBox="1"/>
          <p:nvPr/>
        </p:nvSpPr>
        <p:spPr>
          <a:xfrm>
            <a:off x="5212080" y="4518360"/>
            <a:ext cx="1844999" cy="60228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anchorCtr="0" compatLnSpc="0">
            <a:spAutoFit/>
          </a:bodyPr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fr-FR"/>
            </a:pPr>
            <a:r>
              <a:rPr lang="fr-FR" sz="1200" b="0" i="0" u="none" strike="noStrike" kern="1200" cap="none">
                <a:ln>
                  <a:noFill/>
                </a:ln>
                <a:latin typeface="Liberation Sans" pitchFamily="18"/>
                <a:ea typeface="Microsoft YaHei" pitchFamily="2"/>
                <a:cs typeface="Mangal" pitchFamily="2"/>
              </a:rPr>
              <a:t>Baladoirs : gravillons sur</a:t>
            </a:r>
          </a:p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fr-FR"/>
            </a:pPr>
            <a:r>
              <a:rPr lang="fr-FR" sz="1200" b="0" i="0" u="none" strike="noStrike" kern="1200" cap="none">
                <a:ln>
                  <a:noFill/>
                </a:ln>
                <a:latin typeface="Liberation Sans" pitchFamily="18"/>
                <a:ea typeface="Microsoft YaHei" pitchFamily="2"/>
                <a:cs typeface="Mangal" pitchFamily="2"/>
              </a:rPr>
              <a:t> couche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AB91870E-29F5-9640-A9E3-8902EEF1BD2D}"/>
              </a:ext>
            </a:extLst>
          </p:cNvPr>
          <p:cNvSpPr txBox="1"/>
          <p:nvPr/>
        </p:nvSpPr>
        <p:spPr>
          <a:xfrm>
            <a:off x="5120639" y="5029200"/>
            <a:ext cx="2098440" cy="26100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anchorCtr="0" compatLnSpc="0">
            <a:spAutoFit/>
          </a:bodyPr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fr-FR"/>
            </a:pPr>
            <a:r>
              <a:rPr lang="fr-FR" sz="1200" b="0" i="0" u="none" strike="noStrike" kern="1200" cap="none">
                <a:ln>
                  <a:noFill/>
                </a:ln>
                <a:latin typeface="Liberation Sans" pitchFamily="18"/>
                <a:ea typeface="Microsoft YaHei" pitchFamily="2"/>
                <a:cs typeface="Mangal" pitchFamily="2"/>
              </a:rPr>
              <a:t>(Stationnement 135euros...)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1426A24-25B6-EE4A-BA77-496B01A32B6F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503999" y="187200"/>
            <a:ext cx="9071640" cy="1024199"/>
          </a:xfrm>
        </p:spPr>
        <p:txBody>
          <a:bodyPr/>
          <a:lstStyle/>
          <a:p>
            <a:pPr lvl="0"/>
            <a:r>
              <a:rPr lang="fr-FR" sz="2800" dirty="0"/>
              <a:t>Des voies vertes, agréables, roulantes </a:t>
            </a:r>
            <a:br>
              <a:rPr lang="fr-FR" sz="2800" dirty="0"/>
            </a:br>
            <a:r>
              <a:rPr lang="fr-FR" sz="2800" dirty="0"/>
              <a:t>cohérentes avec les  communes alentours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A0CE768A-7BD2-1142-A667-0B030CA36EE1}"/>
              </a:ext>
            </a:extLst>
          </p:cNvPr>
          <p:cNvSpPr txBox="1"/>
          <p:nvPr/>
        </p:nvSpPr>
        <p:spPr>
          <a:xfrm>
            <a:off x="2011680" y="4206240"/>
            <a:ext cx="1645920" cy="34632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anchorCtr="0" compatLnSpc="0">
            <a:spAutoFit/>
          </a:bodyPr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fr-FR"/>
            </a:pPr>
            <a:r>
              <a:rPr lang="fr-FR" sz="1800" b="0" i="0" u="none" strike="noStrike" kern="1200" cap="none">
                <a:ln>
                  <a:noFill/>
                </a:ln>
                <a:latin typeface="Liberation Sans" pitchFamily="18"/>
                <a:ea typeface="Microsoft YaHei" pitchFamily="2"/>
                <a:cs typeface="Mangal" pitchFamily="2"/>
              </a:rPr>
              <a:t>Béton lavé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52B4E9BA-6913-E741-A2A9-3FA996B90C52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822960" y="1172520"/>
            <a:ext cx="8595360" cy="454212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12522239-3382-5047-B490-662E12AC70FB}"/>
              </a:ext>
            </a:extLst>
          </p:cNvPr>
          <p:cNvSpPr txBox="1"/>
          <p:nvPr/>
        </p:nvSpPr>
        <p:spPr>
          <a:xfrm>
            <a:off x="2468880" y="4206240"/>
            <a:ext cx="1258199" cy="34632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anchorCtr="0" compatLnSpc="0">
            <a:spAutoFit/>
          </a:bodyPr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fr-FR"/>
            </a:pPr>
            <a:r>
              <a:rPr lang="fr-FR" sz="1800" b="0" i="0" u="none" strike="noStrike" kern="1200" cap="none">
                <a:ln>
                  <a:noFill/>
                </a:ln>
                <a:latin typeface="Liberation Sans" pitchFamily="18"/>
                <a:ea typeface="Microsoft YaHei" pitchFamily="2"/>
                <a:cs typeface="Mangal" pitchFamily="2"/>
              </a:rPr>
              <a:t>Béton lavé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7EAF1856-4F25-404D-9553-41D8285E4263}"/>
              </a:ext>
            </a:extLst>
          </p:cNvPr>
          <p:cNvSpPr txBox="1"/>
          <p:nvPr/>
        </p:nvSpPr>
        <p:spPr>
          <a:xfrm>
            <a:off x="5760720" y="2651760"/>
            <a:ext cx="865080" cy="34632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anchorCtr="0" compatLnSpc="0">
            <a:spAutoFit/>
          </a:bodyPr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fr-FR"/>
            </a:pPr>
            <a:r>
              <a:rPr lang="fr-FR" sz="1800" b="0" i="0" u="none" strike="noStrike" kern="1200" cap="none">
                <a:ln>
                  <a:noFill/>
                </a:ln>
                <a:latin typeface="Liberation Sans" pitchFamily="18"/>
                <a:ea typeface="Microsoft YaHei" pitchFamily="2"/>
                <a:cs typeface="Mangal" pitchFamily="2"/>
              </a:rPr>
              <a:t>bitume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space réservé pour une image  1">
            <a:extLst>
              <a:ext uri="{FF2B5EF4-FFF2-40B4-BE49-F238E27FC236}">
                <a16:creationId xmlns:a16="http://schemas.microsoft.com/office/drawing/2014/main" id="{7C5CB53A-003B-EA44-A441-5E55C0295DBA}"/>
              </a:ext>
            </a:extLst>
          </p:cNvPr>
          <p:cNvPicPr>
            <a:picLocks noGrp="1" noChangeAspect="1"/>
          </p:cNvPicPr>
          <p:nvPr>
            <p:ph type="pic" idx="4294967295"/>
          </p:nvPr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640080" y="3480479"/>
            <a:ext cx="3566160" cy="2005920"/>
          </a:xfrm>
        </p:spPr>
      </p:pic>
      <p:sp>
        <p:nvSpPr>
          <p:cNvPr id="3" name="Titre 2">
            <a:extLst>
              <a:ext uri="{FF2B5EF4-FFF2-40B4-BE49-F238E27FC236}">
                <a16:creationId xmlns:a16="http://schemas.microsoft.com/office/drawing/2014/main" id="{1F89297B-460D-EA4C-A722-E09F137974B4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503999" y="74160"/>
            <a:ext cx="9071640" cy="1250280"/>
          </a:xfrm>
        </p:spPr>
        <p:txBody>
          <a:bodyPr>
            <a:spAutoFit/>
          </a:bodyPr>
          <a:lstStyle/>
          <a:p>
            <a:pPr lvl="0"/>
            <a:r>
              <a:rPr lang="fr-FR" sz="3600"/>
              <a:t>Des parkings filtrants, végétalisés, avec emplacement pique-nique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9BDB93BD-7EA4-D04C-9483-20A9E8EBC1F9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152680" y="3044160"/>
            <a:ext cx="4426920" cy="1568160"/>
          </a:xfrm>
        </p:spPr>
        <p:txBody>
          <a:bodyPr/>
          <a:lstStyle/>
          <a:p>
            <a:endParaRPr lang="en-US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3C8E1167-11A4-8841-B3FE-0075A466406B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4607279" y="1854360"/>
            <a:ext cx="4993920" cy="280908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9B2AB7BC-E38A-514C-B26F-82E9E305C9F1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647280" y="1290240"/>
            <a:ext cx="3558960" cy="2001599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CB03375A-75D1-7D41-9619-C43A72CF1894}"/>
              </a:ext>
            </a:extLst>
          </p:cNvPr>
          <p:cNvSpPr txBox="1"/>
          <p:nvPr/>
        </p:nvSpPr>
        <p:spPr>
          <a:xfrm>
            <a:off x="1463039" y="2834640"/>
            <a:ext cx="2298684" cy="312093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anchorCtr="0" compatLnSpc="0">
            <a:spAutoFit/>
          </a:bodyPr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fr-FR"/>
            </a:pPr>
            <a:r>
              <a:rPr lang="fr-FR" sz="1500" b="0" i="0" u="none" strike="noStrike" kern="1200" cap="none" dirty="0">
                <a:ln>
                  <a:noFill/>
                </a:ln>
                <a:solidFill>
                  <a:schemeClr val="bg1"/>
                </a:solidFill>
                <a:latin typeface="Liberation Sans" pitchFamily="18"/>
                <a:ea typeface="Microsoft YaHei" pitchFamily="2"/>
                <a:cs typeface="Mangal" pitchFamily="2"/>
              </a:rPr>
              <a:t>Emplacement</a:t>
            </a:r>
            <a:r>
              <a:rPr lang="fr-FR" sz="1500" b="0" i="0" u="none" strike="noStrike" kern="1200" cap="none" dirty="0">
                <a:ln>
                  <a:noFill/>
                </a:ln>
                <a:latin typeface="Liberation Sans" pitchFamily="18"/>
                <a:ea typeface="Microsoft YaHei" pitchFamily="2"/>
                <a:cs typeface="Mangal" pitchFamily="2"/>
              </a:rPr>
              <a:t> </a:t>
            </a:r>
            <a:r>
              <a:rPr lang="fr-FR" sz="1500" b="0" i="0" u="none" strike="noStrike" kern="1200" cap="none" dirty="0">
                <a:ln>
                  <a:noFill/>
                </a:ln>
                <a:solidFill>
                  <a:schemeClr val="bg1"/>
                </a:solidFill>
                <a:latin typeface="Liberation Sans" pitchFamily="18"/>
                <a:ea typeface="Microsoft YaHei" pitchFamily="2"/>
                <a:cs typeface="Mangal" pitchFamily="2"/>
              </a:rPr>
              <a:t>handicapé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B101A814-0F97-8344-A5E1-469366C9DC13}"/>
              </a:ext>
            </a:extLst>
          </p:cNvPr>
          <p:cNvSpPr txBox="1"/>
          <p:nvPr/>
        </p:nvSpPr>
        <p:spPr>
          <a:xfrm>
            <a:off x="1828800" y="4297680"/>
            <a:ext cx="1838878" cy="533308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anchorCtr="0" compatLnSpc="0">
            <a:spAutoFit/>
          </a:bodyPr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fr-FR"/>
            </a:pPr>
            <a:r>
              <a:rPr lang="fr-FR" sz="1500" dirty="0">
                <a:solidFill>
                  <a:schemeClr val="bg1"/>
                </a:solidFill>
                <a:latin typeface="Liberation Sans" pitchFamily="18"/>
                <a:ea typeface="Microsoft YaHei" pitchFamily="2"/>
                <a:cs typeface="Mangal" pitchFamily="2"/>
              </a:rPr>
              <a:t>L</a:t>
            </a:r>
            <a:r>
              <a:rPr lang="fr-FR" sz="1500" b="0" i="0" u="none" strike="noStrike" kern="1200" cap="none" dirty="0">
                <a:ln>
                  <a:noFill/>
                </a:ln>
                <a:solidFill>
                  <a:schemeClr val="bg1"/>
                </a:solidFill>
                <a:latin typeface="Liberation Sans" pitchFamily="18"/>
                <a:ea typeface="Microsoft YaHei" pitchFamily="2"/>
                <a:cs typeface="Mangal" pitchFamily="2"/>
              </a:rPr>
              <a:t>’eau peut s’infiltrer</a:t>
            </a:r>
          </a:p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fr-FR"/>
            </a:pPr>
            <a:r>
              <a:rPr lang="fr-FR" sz="1500" b="0" i="0" u="none" strike="noStrike" kern="1200" cap="none" dirty="0">
                <a:ln>
                  <a:noFill/>
                </a:ln>
                <a:solidFill>
                  <a:schemeClr val="bg1"/>
                </a:solidFill>
                <a:latin typeface="Liberation Sans" pitchFamily="18"/>
                <a:ea typeface="Microsoft YaHei" pitchFamily="2"/>
                <a:cs typeface="Mangal" pitchFamily="2"/>
              </a:rPr>
              <a:t>entre les gravillons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60F05E23-517F-084E-B348-CC2E57AC13AF}"/>
              </a:ext>
            </a:extLst>
          </p:cNvPr>
          <p:cNvSpPr txBox="1"/>
          <p:nvPr/>
        </p:nvSpPr>
        <p:spPr>
          <a:xfrm>
            <a:off x="4754879" y="2651760"/>
            <a:ext cx="2619285" cy="533308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anchorCtr="0" compatLnSpc="0">
            <a:spAutoFit/>
          </a:bodyPr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fr-FR"/>
            </a:pPr>
            <a:r>
              <a:rPr lang="fr-FR" sz="1500" b="0" i="0" u="none" strike="noStrike" kern="1200" cap="none" dirty="0">
                <a:ln>
                  <a:noFill/>
                </a:ln>
                <a:solidFill>
                  <a:schemeClr val="bg1"/>
                </a:solidFill>
                <a:latin typeface="Liberation Sans" pitchFamily="18"/>
                <a:ea typeface="Microsoft YaHei" pitchFamily="2"/>
                <a:cs typeface="Mangal" pitchFamily="2"/>
              </a:rPr>
              <a:t>Bande végétalisée : sécurité</a:t>
            </a:r>
          </a:p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fr-FR"/>
            </a:pPr>
            <a:r>
              <a:rPr lang="fr-FR" sz="1500" b="0" i="0" u="none" strike="noStrike" kern="1200" cap="none" dirty="0">
                <a:ln>
                  <a:noFill/>
                </a:ln>
                <a:solidFill>
                  <a:schemeClr val="bg1"/>
                </a:solidFill>
                <a:latin typeface="Liberation Sans" pitchFamily="18"/>
                <a:ea typeface="Microsoft YaHei" pitchFamily="2"/>
                <a:cs typeface="Mangal" pitchFamily="2"/>
              </a:rPr>
              <a:t>et maintien de la biodiversité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102FBA6E-2919-8D48-92BE-C9150741F6A0}"/>
              </a:ext>
            </a:extLst>
          </p:cNvPr>
          <p:cNvSpPr txBox="1"/>
          <p:nvPr/>
        </p:nvSpPr>
        <p:spPr>
          <a:xfrm>
            <a:off x="6400799" y="3566160"/>
            <a:ext cx="3017520" cy="1148760"/>
          </a:xfrm>
          <a:prstGeom prst="rect">
            <a:avLst/>
          </a:prstGeom>
          <a:noFill/>
          <a:ln>
            <a:noFill/>
          </a:ln>
        </p:spPr>
        <p:txBody>
          <a:bodyPr wrap="square" lIns="90000" tIns="45000" rIns="90000" bIns="45000" anchorCtr="0" compatLnSpc="0"/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fr-FR"/>
            </a:pPr>
            <a:r>
              <a:rPr lang="fr-FR" sz="1500" b="0" i="0" u="none" strike="noStrike" kern="1200" cap="none" dirty="0">
                <a:ln>
                  <a:noFill/>
                </a:ln>
                <a:solidFill>
                  <a:schemeClr val="bg1"/>
                </a:solidFill>
                <a:latin typeface="Liberation Sans" pitchFamily="18"/>
                <a:ea typeface="Microsoft YaHei" pitchFamily="2"/>
                <a:cs typeface="Mangal" pitchFamily="2"/>
              </a:rPr>
              <a:t>Le vélo est utilisé de villages en villages, plus régulièrement et plus fréquemment pour</a:t>
            </a:r>
          </a:p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fr-FR"/>
            </a:pPr>
            <a:r>
              <a:rPr lang="fr-FR" sz="1500" b="0" i="0" u="none" strike="noStrike" kern="1200" cap="none" dirty="0">
                <a:ln>
                  <a:noFill/>
                </a:ln>
                <a:solidFill>
                  <a:schemeClr val="bg1"/>
                </a:solidFill>
                <a:latin typeface="Liberation Sans" pitchFamily="18"/>
                <a:ea typeface="Microsoft YaHei" pitchFamily="2"/>
                <a:cs typeface="Mangal" pitchFamily="2"/>
              </a:rPr>
              <a:t>le travail et l’accès au centre ville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AB252038-382B-B145-B716-AD5483275F5E}"/>
              </a:ext>
            </a:extLst>
          </p:cNvPr>
          <p:cNvSpPr txBox="1"/>
          <p:nvPr/>
        </p:nvSpPr>
        <p:spPr>
          <a:xfrm>
            <a:off x="4663440" y="4663440"/>
            <a:ext cx="5120639" cy="82296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anchorCtr="0" compatLnSpc="0">
            <a:spAutoFit/>
          </a:bodyPr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fr-FR"/>
            </a:pPr>
            <a:r>
              <a:rPr lang="fr-FR" sz="1500" b="0" i="0" u="none" strike="noStrike" kern="1200" cap="none">
                <a:ln>
                  <a:noFill/>
                </a:ln>
                <a:latin typeface="Liberation Sans" pitchFamily="18"/>
                <a:ea typeface="Microsoft YaHei" pitchFamily="2"/>
                <a:cs typeface="Mangal" pitchFamily="2"/>
              </a:rPr>
              <a:t>Développement en parallèle des transports en commun</a:t>
            </a:r>
          </a:p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fr-FR"/>
            </a:pPr>
            <a:r>
              <a:rPr lang="fr-FR" sz="1500" b="0" i="0" u="none" strike="noStrike" kern="1200" cap="none">
                <a:ln>
                  <a:noFill/>
                </a:ln>
                <a:latin typeface="Liberation Sans" pitchFamily="18"/>
                <a:ea typeface="Microsoft YaHei" pitchFamily="2"/>
                <a:cs typeface="Mangal" pitchFamily="2"/>
              </a:rPr>
              <a:t>entre les bourgs voisins, de l’écovoiturage et des</a:t>
            </a:r>
          </a:p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fr-FR"/>
            </a:pPr>
            <a:r>
              <a:rPr lang="fr-FR" sz="1500" b="0" i="0" u="none" strike="noStrike" kern="1200" cap="none">
                <a:ln>
                  <a:noFill/>
                </a:ln>
                <a:latin typeface="Liberation Sans" pitchFamily="18"/>
                <a:ea typeface="Microsoft YaHei" pitchFamily="2"/>
                <a:cs typeface="Mangal" pitchFamily="2"/>
              </a:rPr>
              <a:t>stationnements en entrée de ville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74FBA7-3DDE-C546-A1D1-501395A8BAC4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lvl="0"/>
            <a:r>
              <a:rPr lang="fr-FR" sz="3600"/>
              <a:t>Biodiversité liée aux choix d’urbanisme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E84CE002-4627-B64E-AF33-AF123BA097BF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82880" y="1257119"/>
            <a:ext cx="4267800" cy="2400479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A601155B-F0A7-F743-9C18-AA60669B1A48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 rot="5353800">
            <a:off x="7496958" y="3666684"/>
            <a:ext cx="2179440" cy="163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F4C419C1-062D-1B43-8CE8-73FE926AF79A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 rot="5415000">
            <a:off x="7463033" y="1441733"/>
            <a:ext cx="2124720" cy="159371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135A2356-7716-854D-969F-9974BEE0588F}"/>
              </a:ext>
            </a:extLst>
          </p:cNvPr>
          <p:cNvPicPr>
            <a:picLocks noChangeAspect="1"/>
          </p:cNvPicPr>
          <p:nvPr/>
        </p:nvPicPr>
        <p:blipFill>
          <a:blip r:embed="rId6">
            <a:lum/>
            <a:alphaModFix/>
          </a:blip>
          <a:srcRect/>
          <a:stretch>
            <a:fillRect/>
          </a:stretch>
        </p:blipFill>
        <p:spPr>
          <a:xfrm rot="16200000">
            <a:off x="4534952" y="1860612"/>
            <a:ext cx="3073679" cy="172871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94AAF822-53AF-F34E-8291-E1CB592BC8A5}"/>
              </a:ext>
            </a:extLst>
          </p:cNvPr>
          <p:cNvPicPr>
            <a:picLocks noChangeAspect="1"/>
          </p:cNvPicPr>
          <p:nvPr/>
        </p:nvPicPr>
        <p:blipFill>
          <a:blip r:embed="rId7">
            <a:lum/>
            <a:alphaModFix/>
          </a:blip>
          <a:srcRect/>
          <a:stretch>
            <a:fillRect/>
          </a:stretch>
        </p:blipFill>
        <p:spPr>
          <a:xfrm>
            <a:off x="731519" y="3680279"/>
            <a:ext cx="3373560" cy="189756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EE27D88B-B710-8B4E-9F1B-5D7A2C3E2AA3}"/>
              </a:ext>
            </a:extLst>
          </p:cNvPr>
          <p:cNvSpPr txBox="1"/>
          <p:nvPr/>
        </p:nvSpPr>
        <p:spPr>
          <a:xfrm>
            <a:off x="4450680" y="4483884"/>
            <a:ext cx="3541978" cy="976058"/>
          </a:xfrm>
          <a:prstGeom prst="rect">
            <a:avLst/>
          </a:prstGeom>
          <a:noFill/>
          <a:ln>
            <a:noFill/>
          </a:ln>
        </p:spPr>
        <p:txBody>
          <a:bodyPr wrap="square" lIns="90000" tIns="45000" rIns="90000" bIns="45000" anchorCtr="0" compatLnSpc="0">
            <a:spAutoFit/>
          </a:bodyPr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fr-FR"/>
            </a:pPr>
            <a:r>
              <a:rPr lang="fr-FR" sz="1200" b="0" i="0" u="none" strike="noStrike" kern="1200" cap="none" dirty="0">
                <a:ln>
                  <a:noFill/>
                </a:ln>
                <a:latin typeface="Liberation Sans" pitchFamily="18"/>
                <a:ea typeface="Microsoft YaHei" pitchFamily="2"/>
                <a:cs typeface="Mangal" pitchFamily="2"/>
              </a:rPr>
              <a:t>Présence de vieux arbres</a:t>
            </a:r>
          </a:p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fr-FR"/>
            </a:pPr>
            <a:r>
              <a:rPr lang="fr-FR" sz="1200" b="0" i="0" u="none" strike="noStrike" kern="1200" cap="none" dirty="0">
                <a:ln>
                  <a:noFill/>
                </a:ln>
                <a:latin typeface="Liberation Sans" pitchFamily="18"/>
                <a:ea typeface="Microsoft YaHei" pitchFamily="2"/>
                <a:cs typeface="Mangal" pitchFamily="2"/>
              </a:rPr>
              <a:t>Arbres têtards</a:t>
            </a:r>
          </a:p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fr-FR"/>
            </a:pPr>
            <a:r>
              <a:rPr lang="fr-FR" sz="1200" b="0" i="0" u="none" strike="noStrike" kern="1200" cap="none" dirty="0">
                <a:ln>
                  <a:noFill/>
                </a:ln>
                <a:latin typeface="Liberation Sans" pitchFamily="18"/>
                <a:ea typeface="Microsoft YaHei" pitchFamily="2"/>
                <a:cs typeface="Mangal" pitchFamily="2"/>
              </a:rPr>
              <a:t>Mini écosystème en pied d’arbustes</a:t>
            </a:r>
          </a:p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fr-FR"/>
            </a:pPr>
            <a:r>
              <a:rPr lang="fr-FR" sz="1200" b="0" i="0" u="none" strike="noStrike" kern="1200" cap="none" dirty="0">
                <a:ln>
                  <a:noFill/>
                </a:ln>
                <a:latin typeface="Liberation Sans" pitchFamily="18"/>
                <a:ea typeface="Microsoft YaHei" pitchFamily="2"/>
                <a:cs typeface="Mangal" pitchFamily="2"/>
              </a:rPr>
              <a:t>Couloir de vivaces indigènes au grès des habitations...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8C5BAE99-3B4B-7C42-8682-A227200E7754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3318479" y="1866599"/>
            <a:ext cx="6761519" cy="3803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BF0FDAE2-F3A3-8246-8CB8-8C9BAC68D442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0" y="0"/>
            <a:ext cx="6487200" cy="3648959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3336793C-69B3-E24E-95EB-6EC987698A39}"/>
              </a:ext>
            </a:extLst>
          </p:cNvPr>
          <p:cNvSpPr txBox="1"/>
          <p:nvPr/>
        </p:nvSpPr>
        <p:spPr>
          <a:xfrm>
            <a:off x="6494474" y="330207"/>
            <a:ext cx="3586151" cy="798637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anchorCtr="0" compatLnSpc="0">
            <a:spAutoFit/>
          </a:bodyPr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fr-FR" sz="2000"/>
            </a:pPr>
            <a:r>
              <a:rPr lang="fr-FR" sz="2400" b="0" i="0" u="none" strike="noStrike" kern="1200" cap="none" dirty="0">
                <a:ln>
                  <a:noFill/>
                </a:ln>
                <a:latin typeface="Liberation Sans" pitchFamily="18"/>
                <a:ea typeface="Microsoft YaHei" pitchFamily="2"/>
                <a:cs typeface="Mangal" pitchFamily="2"/>
              </a:rPr>
              <a:t>Gestion simplifiée de</a:t>
            </a:r>
          </a:p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fr-FR" sz="2000"/>
            </a:pPr>
            <a:r>
              <a:rPr lang="fr-FR" sz="2400" b="0" i="0" u="none" strike="noStrike" kern="1200" cap="none" dirty="0">
                <a:ln>
                  <a:noFill/>
                </a:ln>
                <a:latin typeface="Liberation Sans" pitchFamily="18"/>
                <a:ea typeface="Microsoft YaHei" pitchFamily="2"/>
                <a:cs typeface="Mangal" pitchFamily="2"/>
              </a:rPr>
              <a:t>l’entretien des cimetières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09CA76CF-84AA-3943-A35A-DA42285A71F3}"/>
              </a:ext>
            </a:extLst>
          </p:cNvPr>
          <p:cNvSpPr txBox="1"/>
          <p:nvPr/>
        </p:nvSpPr>
        <p:spPr>
          <a:xfrm>
            <a:off x="640080" y="3931920"/>
            <a:ext cx="2078111" cy="1211699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anchorCtr="0" compatLnSpc="0">
            <a:spAutoFit/>
          </a:bodyPr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fr-FR"/>
            </a:pPr>
            <a:r>
              <a:rPr lang="fr-FR" sz="1400" b="0" i="0" u="none" strike="noStrike" kern="1200" cap="none" dirty="0">
                <a:ln>
                  <a:noFill/>
                </a:ln>
                <a:latin typeface="Liberation Sans" pitchFamily="18"/>
                <a:ea typeface="Microsoft YaHei" pitchFamily="2"/>
                <a:cs typeface="Mangal" pitchFamily="2"/>
              </a:rPr>
              <a:t>Enherbement naturel</a:t>
            </a:r>
          </a:p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fr-FR"/>
            </a:pPr>
            <a:r>
              <a:rPr lang="fr-FR" sz="1400" b="0" i="0" u="none" strike="noStrike" kern="1200" cap="none" dirty="0">
                <a:ln>
                  <a:noFill/>
                </a:ln>
                <a:latin typeface="Liberation Sans" pitchFamily="18"/>
                <a:ea typeface="Microsoft YaHei" pitchFamily="2"/>
                <a:cs typeface="Mangal" pitchFamily="2"/>
              </a:rPr>
              <a:t>en pâturin annuel,</a:t>
            </a:r>
          </a:p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fr-FR"/>
            </a:pPr>
            <a:r>
              <a:rPr lang="fr-FR" sz="1400" b="0" i="0" u="none" strike="noStrike" kern="1200" cap="none" dirty="0">
                <a:ln>
                  <a:noFill/>
                </a:ln>
                <a:latin typeface="Liberation Sans" pitchFamily="18"/>
                <a:ea typeface="Microsoft YaHei" pitchFamily="2"/>
                <a:cs typeface="Mangal" pitchFamily="2"/>
              </a:rPr>
              <a:t>Présence spontanée de</a:t>
            </a:r>
          </a:p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fr-FR"/>
            </a:pPr>
            <a:r>
              <a:rPr lang="fr-FR" sz="1400" b="0" i="0" u="none" strike="noStrike" kern="1200" cap="none" dirty="0">
                <a:ln>
                  <a:noFill/>
                </a:ln>
                <a:latin typeface="Liberation Sans" pitchFamily="18"/>
                <a:ea typeface="Microsoft YaHei" pitchFamily="2"/>
                <a:cs typeface="Mangal" pitchFamily="2"/>
              </a:rPr>
              <a:t>séneçon cinéraire...</a:t>
            </a:r>
          </a:p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fr-FR"/>
            </a:pPr>
            <a:r>
              <a:rPr lang="fr-FR" sz="2000" b="0" i="0" u="none" strike="noStrike" kern="1200" cap="none" dirty="0">
                <a:ln>
                  <a:noFill/>
                </a:ln>
                <a:latin typeface="Liberation Sans" pitchFamily="18"/>
                <a:ea typeface="Microsoft YaHei" pitchFamily="2"/>
                <a:cs typeface="Mangal" pitchFamily="2"/>
              </a:rPr>
              <a:t> 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Defaul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707</TotalTime>
  <Words>1063</Words>
  <Application>Microsoft Macintosh PowerPoint</Application>
  <PresentationFormat>Personnalisé</PresentationFormat>
  <Paragraphs>167</Paragraphs>
  <Slides>33</Slides>
  <Notes>33</Notes>
  <HiddenSlides>0</HiddenSlides>
  <MMClips>0</MMClips>
  <ScaleCrop>false</ScaleCrop>
  <HeadingPairs>
    <vt:vector size="6" baseType="variant">
      <vt:variant>
        <vt:lpstr>Polices utilisées</vt:lpstr>
      </vt:variant>
      <vt:variant>
        <vt:i4>9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33</vt:i4>
      </vt:variant>
    </vt:vector>
  </HeadingPairs>
  <TitlesOfParts>
    <vt:vector size="43" baseType="lpstr">
      <vt:lpstr>Microsoft YaHei</vt:lpstr>
      <vt:lpstr>Arial</vt:lpstr>
      <vt:lpstr>Calibri</vt:lpstr>
      <vt:lpstr>Liberation Sans</vt:lpstr>
      <vt:lpstr>Liberation Serif</vt:lpstr>
      <vt:lpstr>Mangal</vt:lpstr>
      <vt:lpstr>Segoe UI</vt:lpstr>
      <vt:lpstr>StarSymbol</vt:lpstr>
      <vt:lpstr>Tahoma</vt:lpstr>
      <vt:lpstr>Default</vt:lpstr>
      <vt:lpstr>Quelques éléments de réflexions à partir de la gestion d’une commune tournée vers l’avenir : St lunaire</vt:lpstr>
      <vt:lpstr>Voies douces, circulation apaisée</vt:lpstr>
      <vt:lpstr>Des voies piétonnes larges et végétalisées</vt:lpstr>
      <vt:lpstr>Présentation PowerPoint</vt:lpstr>
      <vt:lpstr>Des voies partagées sécurisées : les baladoirs</vt:lpstr>
      <vt:lpstr>Des voies vertes, agréables, roulantes  cohérentes avec les  communes alentours</vt:lpstr>
      <vt:lpstr>Des parkings filtrants, végétalisés, avec emplacement pique-nique</vt:lpstr>
      <vt:lpstr>Biodiversité liée aux choix d’urbanisme</vt:lpstr>
      <vt:lpstr>Présentation PowerPoint</vt:lpstr>
      <vt:lpstr>Présentation PowerPoint</vt:lpstr>
      <vt:lpstr>Acquisitions de terrains aménagés en lieux  de biodiversité et de convivialité</vt:lpstr>
      <vt:lpstr>Aménager un jardin communal, alternatif à la plage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Quelques éléments de réflexions à partir de la gestion d’une commune tournée vers l’avenir : St lunaire</dc:title>
  <cp:lastModifiedBy>Microsoft Office User</cp:lastModifiedBy>
  <cp:revision>66</cp:revision>
  <dcterms:created xsi:type="dcterms:W3CDTF">2017-10-20T23:41:18Z</dcterms:created>
  <dcterms:modified xsi:type="dcterms:W3CDTF">2022-05-05T13:37:43Z</dcterms:modified>
</cp:coreProperties>
</file>